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321" r:id="rId3"/>
    <p:sldId id="259" r:id="rId4"/>
    <p:sldId id="260" r:id="rId5"/>
    <p:sldId id="261" r:id="rId6"/>
    <p:sldId id="262" r:id="rId7"/>
    <p:sldId id="263" r:id="rId8"/>
    <p:sldId id="257" r:id="rId9"/>
    <p:sldId id="322" r:id="rId10"/>
    <p:sldId id="323" r:id="rId1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636"/>
    <a:srgbClr val="DA4A4A"/>
    <a:srgbClr val="DC5656"/>
    <a:srgbClr val="BC0000"/>
    <a:srgbClr val="CC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86" autoAdjust="0"/>
  </p:normalViewPr>
  <p:slideViewPr>
    <p:cSldViewPr>
      <p:cViewPr varScale="1">
        <p:scale>
          <a:sx n="84" d="100"/>
          <a:sy n="84" d="100"/>
        </p:scale>
        <p:origin x="816"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46CF4-95D6-42F4-95C0-5687E7D3CF04}" type="datetimeFigureOut">
              <a:rPr lang="en-US" smtClean="0"/>
              <a:t>11/20/2024</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D8F3D-6740-40AB-AA46-6B3656E56CF8}" type="slidenum">
              <a:rPr lang="en-US" smtClean="0"/>
              <a:t>‹N°›</a:t>
            </a:fld>
            <a:endParaRPr lang="en-US"/>
          </a:p>
        </p:txBody>
      </p:sp>
    </p:spTree>
    <p:extLst>
      <p:ext uri="{BB962C8B-B14F-4D97-AF65-F5344CB8AC3E}">
        <p14:creationId xmlns:p14="http://schemas.microsoft.com/office/powerpoint/2010/main" val="340351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F40D8F3D-6740-40AB-AA46-6B3656E56CF8}" type="slidenum">
              <a:rPr lang="en-US" smtClean="0"/>
              <a:t>1</a:t>
            </a:fld>
            <a:endParaRPr lang="en-US"/>
          </a:p>
        </p:txBody>
      </p:sp>
    </p:spTree>
    <p:extLst>
      <p:ext uri="{BB962C8B-B14F-4D97-AF65-F5344CB8AC3E}">
        <p14:creationId xmlns:p14="http://schemas.microsoft.com/office/powerpoint/2010/main" val="6253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Chiffres 2023.</a:t>
            </a:r>
          </a:p>
          <a:p>
            <a:endParaRPr lang="fr-FR" dirty="0"/>
          </a:p>
          <a:p>
            <a:r>
              <a:rPr lang="fr-FR" dirty="0"/>
              <a:t>(*) Dans « </a:t>
            </a:r>
            <a:r>
              <a:rPr lang="fr-FR" u="sng" dirty="0" err="1"/>
              <a:t>Etre</a:t>
            </a:r>
            <a:r>
              <a:rPr lang="fr-FR" u="sng" dirty="0"/>
              <a:t> à sa place, habiter sa vie, habiter son corps</a:t>
            </a:r>
            <a:r>
              <a:rPr lang="fr-FR" dirty="0"/>
              <a:t> » (éditions de l’observatoire, 2022), la philosophe Claire Marin écrit dans le chapitre intitulé « Logique de l’effraction » (p. 94-97) :</a:t>
            </a:r>
          </a:p>
          <a:p>
            <a:endParaRPr lang="fr-FR" dirty="0"/>
          </a:p>
          <a:p>
            <a:r>
              <a:rPr lang="fr-FR" dirty="0"/>
              <a:t>«  Ce nouvel espace se trouve parfois, un peu par hasard, sur mon chemin. Si les lieux sont bien pensés, il a été mis sur ma route, de telle manière que je ne puisse l’éviter. Une école, une bibliothèque, une maison de quartier, et des vocations naissent, des talents émergent, des possibilités se dessinent. La gratuité, l’accessibilité, ls horaires d’ouverture : à quoi tiennent parfois des bifurcations, des parcours inespérés, des lignes de réussite ? Produire cet inattendu, le provoquer en pensant comme centrale la place, géographique et symbolique, que l’on donne à ces institutions  pédagogiques et culturelles devrait constituer un souci politique constant ».</a:t>
            </a:r>
          </a:p>
          <a:p>
            <a:endParaRPr lang="fr-FR" dirty="0"/>
          </a:p>
          <a:p>
            <a:r>
              <a:rPr lang="fr-FR" dirty="0"/>
              <a:t>Et plus loin, citant l’artiste contemporain Kader Attia : « Au bout du marché, il y avait la port de cette bibliothèque. Un jour, je suis rentré parce qu’il faisait froid, j’ai pris un livre et c’est devenu une habitude (…) Un jour, j’ai eu besoin de les emporter, et j’ai finalement payé ma cotisation, pris ma carte, plein de bouquins et je suis allé chez moi. C’est ça aussi l’effraction. »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2E7E608-4924-4732-A43B-210681219567}" type="slidenum">
              <a:rPr lang="fr-FR" smtClean="0"/>
              <a:t>2</a:t>
            </a:fld>
            <a:endParaRPr lang="fr-FR"/>
          </a:p>
        </p:txBody>
      </p:sp>
    </p:spTree>
    <p:extLst>
      <p:ext uri="{BB962C8B-B14F-4D97-AF65-F5344CB8AC3E}">
        <p14:creationId xmlns:p14="http://schemas.microsoft.com/office/powerpoint/2010/main" val="683613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Loi Robert, qui encadre désormais les missions et rôles des bibliothèques publiques, oblige les collectivités à se doter d’un </a:t>
            </a:r>
            <a:r>
              <a:rPr lang="fr-FR" b="1" dirty="0"/>
              <a:t>schéma de lecture publique</a:t>
            </a:r>
            <a:r>
              <a:rPr lang="fr-FR" dirty="0"/>
              <a:t>, détaillant l’organisation du service de lecture publique sur le territoire.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Un décret d’avril 2017 </a:t>
            </a:r>
            <a:r>
              <a:rPr lang="fr-FR" dirty="0"/>
              <a:t>a</a:t>
            </a:r>
            <a:r>
              <a:rPr lang="fr-FR" sz="1200" b="0" i="0" kern="1200" dirty="0">
                <a:solidFill>
                  <a:schemeClr val="tx1"/>
                </a:solidFill>
                <a:effectLst/>
                <a:latin typeface="+mn-lt"/>
                <a:ea typeface="+mn-ea"/>
                <a:cs typeface="+mn-cs"/>
              </a:rPr>
              <a:t> modifié l’appellation des bibliothèques gérées par les conseils départementaux pour prendre en compte l’évolution de leurs missions, dans lesquelles l'ingénierie culturelle tend à prendre le pas sur le prêt documentaire → BD et plus BDP</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Articulation</a:t>
            </a:r>
            <a:r>
              <a:rPr lang="fr-FR" dirty="0"/>
              <a:t> à trouver entre schéma départemental / schémas intercommunaux.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Extrait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dirty="0">
                <a:solidFill>
                  <a:schemeClr val="tx1"/>
                </a:solidFill>
                <a:effectLst/>
                <a:latin typeface="+mn-lt"/>
                <a:ea typeface="+mn-ea"/>
                <a:cs typeface="+mn-cs"/>
              </a:rPr>
              <a:t>Les bibliothèques départementales ont pour missions, à l'échelle du département :</a:t>
            </a:r>
            <a:br>
              <a:rPr lang="fr-FR" i="1" dirty="0"/>
            </a:br>
            <a:r>
              <a:rPr lang="fr-FR" sz="1200" b="0" i="1" kern="1200" dirty="0">
                <a:solidFill>
                  <a:schemeClr val="tx1"/>
                </a:solidFill>
                <a:effectLst/>
                <a:latin typeface="+mn-lt"/>
                <a:ea typeface="+mn-ea"/>
                <a:cs typeface="+mn-cs"/>
              </a:rPr>
              <a:t>« 1° De renforcer la couverture territoriale en bibliothèques, afin d'offrir un égal accès de tous à la culture, à l'information, à l'éducation, à la recherche, aux savoirs et aux loisirs ;</a:t>
            </a:r>
            <a:br>
              <a:rPr lang="fr-FR" i="1" dirty="0"/>
            </a:br>
            <a:r>
              <a:rPr lang="fr-FR" sz="1200" b="0" i="1" kern="1200" dirty="0">
                <a:solidFill>
                  <a:schemeClr val="tx1"/>
                </a:solidFill>
                <a:effectLst/>
                <a:latin typeface="+mn-lt"/>
                <a:ea typeface="+mn-ea"/>
                <a:cs typeface="+mn-cs"/>
              </a:rPr>
              <a:t>« 2° De favoriser la mise en réseau des bibliothèques des collectivités territoriales ou de leurs groupements ;</a:t>
            </a:r>
            <a:br>
              <a:rPr lang="fr-FR" i="1" dirty="0"/>
            </a:br>
            <a:r>
              <a:rPr lang="fr-FR" sz="1200" b="0" i="1" kern="1200" dirty="0">
                <a:solidFill>
                  <a:schemeClr val="tx1"/>
                </a:solidFill>
                <a:effectLst/>
                <a:latin typeface="+mn-lt"/>
                <a:ea typeface="+mn-ea"/>
                <a:cs typeface="+mn-cs"/>
              </a:rPr>
              <a:t>« 3° De proposer des collections et des services aux bibliothèques des collectivités territoriales ou de leurs groupements et, le cas échéant, directement au public ;</a:t>
            </a:r>
            <a:br>
              <a:rPr lang="fr-FR" i="1" dirty="0"/>
            </a:br>
            <a:r>
              <a:rPr lang="fr-FR" sz="1200" b="0" i="1" kern="1200" dirty="0">
                <a:solidFill>
                  <a:schemeClr val="tx1"/>
                </a:solidFill>
                <a:effectLst/>
                <a:latin typeface="+mn-lt"/>
                <a:ea typeface="+mn-ea"/>
                <a:cs typeface="+mn-cs"/>
              </a:rPr>
              <a:t>« 4° De contribuer à la formation des agents et des collaborateurs occasionnels des bibliothèques des collectivités territoriales ou de leurs groupements ;</a:t>
            </a:r>
            <a:br>
              <a:rPr lang="fr-FR" i="1" dirty="0"/>
            </a:br>
            <a:r>
              <a:rPr lang="fr-FR" sz="1200" b="0" i="1" kern="1200" dirty="0">
                <a:solidFill>
                  <a:schemeClr val="tx1"/>
                </a:solidFill>
                <a:effectLst/>
                <a:latin typeface="+mn-lt"/>
                <a:ea typeface="+mn-ea"/>
                <a:cs typeface="+mn-cs"/>
              </a:rPr>
              <a:t>« 5° </a:t>
            </a:r>
            <a:r>
              <a:rPr lang="fr-FR" sz="1200" b="1" i="1" kern="1200" dirty="0">
                <a:solidFill>
                  <a:schemeClr val="tx1"/>
                </a:solidFill>
                <a:effectLst/>
                <a:latin typeface="+mn-lt"/>
                <a:ea typeface="+mn-ea"/>
                <a:cs typeface="+mn-cs"/>
              </a:rPr>
              <a:t>D'élaborer un schéma de développement de la lecture publique, approuvé par l'assemblée départementale</a:t>
            </a:r>
            <a:r>
              <a:rPr lang="fr-FR" sz="1200" b="1" i="0" kern="1200" dirty="0">
                <a:solidFill>
                  <a:schemeClr val="tx1"/>
                </a:solidFill>
                <a:effectLst/>
                <a:latin typeface="+mn-lt"/>
                <a:ea typeface="+mn-ea"/>
                <a:cs typeface="+mn-cs"/>
              </a:rPr>
              <a:t>»</a:t>
            </a: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5"/>
          </p:nvPr>
        </p:nvSpPr>
        <p:spPr/>
        <p:txBody>
          <a:bodyPr/>
          <a:lstStyle/>
          <a:p>
            <a:fld id="{F40D8F3D-6740-40AB-AA46-6B3656E56CF8}" type="slidenum">
              <a:rPr lang="en-US" smtClean="0"/>
              <a:t>3</a:t>
            </a:fld>
            <a:endParaRPr lang="en-US"/>
          </a:p>
        </p:txBody>
      </p:sp>
    </p:spTree>
    <p:extLst>
      <p:ext uri="{BB962C8B-B14F-4D97-AF65-F5344CB8AC3E}">
        <p14:creationId xmlns:p14="http://schemas.microsoft.com/office/powerpoint/2010/main" val="32310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 qui facilite </a:t>
            </a:r>
            <a:r>
              <a:rPr lang="fr-FR" b="1" dirty="0"/>
              <a:t>le suivi et l’évaluation : </a:t>
            </a:r>
            <a:r>
              <a:rPr lang="fr-FR" b="0" dirty="0"/>
              <a:t>détail des actions avec indicateurs ; calendrier de réalisation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 sur le </a:t>
            </a:r>
            <a:r>
              <a:rPr lang="fr-FR" b="1" dirty="0"/>
              <a:t>territoire</a:t>
            </a:r>
            <a:r>
              <a:rPr lang="fr-FR" dirty="0"/>
              <a:t> (ex : vieillissement de la population ; reconquête nécessaire du public après </a:t>
            </a:r>
            <a:r>
              <a:rPr lang="fr-FR" dirty="0" err="1"/>
              <a:t>Covid</a:t>
            </a:r>
            <a:r>
              <a:rPr lang="fr-FR" dirty="0"/>
              <a:t> ; nécessaire mobilité) et dans les </a:t>
            </a:r>
            <a:r>
              <a:rPr lang="fr-FR" b="1" dirty="0"/>
              <a:t>pratiques culturelles </a:t>
            </a:r>
            <a:r>
              <a:rPr lang="fr-FR" b="0" dirty="0"/>
              <a:t>(ex : place du numérique ; bibliothèque investie comme lieu de vie et  de lien social  ; diversification et hybridation des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3/ mobiliser les </a:t>
            </a:r>
            <a:r>
              <a:rPr lang="fr-FR" b="1" dirty="0"/>
              <a:t>compétences d’un service départemental </a:t>
            </a:r>
            <a:r>
              <a:rPr lang="fr-FR" dirty="0"/>
              <a:t>: impulser, coordonner, accompagner par l’ingénierie et la formation ; travail avec les </a:t>
            </a:r>
            <a:r>
              <a:rPr lang="fr-FR" b="1" dirty="0"/>
              <a:t>publics cibles</a:t>
            </a:r>
            <a:r>
              <a:rPr lang="fr-FR"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4/ </a:t>
            </a:r>
            <a:r>
              <a:rPr lang="fr-FR" b="1" dirty="0"/>
              <a:t>lecture publique : compétence partagée</a:t>
            </a:r>
            <a:r>
              <a:rPr lang="fr-FR"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dirty="0"/>
              <a:t>lisibilité</a:t>
            </a:r>
            <a:r>
              <a:rPr lang="fr-FR" dirty="0"/>
              <a:t> dans le rôle de chacun → refonte conventions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dirty="0"/>
              <a:t>complémentarité</a:t>
            </a:r>
            <a:r>
              <a:rPr lang="fr-FR" dirty="0"/>
              <a:t> avec les schémas intercommunaux de lecture publique.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5/ développer les </a:t>
            </a:r>
            <a:r>
              <a:rPr lang="fr-FR" b="1" dirty="0"/>
              <a:t>compétences et adapter les services</a:t>
            </a:r>
            <a:r>
              <a:rPr lang="fr-FR" dirty="0"/>
              <a:t> au regard des besoins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développer l’</a:t>
            </a:r>
            <a:r>
              <a:rPr lang="fr-FR" b="1" dirty="0"/>
              <a:t>ingénierie</a:t>
            </a:r>
            <a:r>
              <a:rPr lang="fr-FR" dirty="0"/>
              <a:t>, réfléchir aux modalités de </a:t>
            </a:r>
            <a:r>
              <a:rPr lang="fr-FR" b="1" dirty="0"/>
              <a:t>coopération par bassin de lecture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adopter une </a:t>
            </a:r>
            <a:r>
              <a:rPr lang="fr-FR" b="1" dirty="0"/>
              <a:t>desserte plus souple et réactive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prendre en compte les </a:t>
            </a:r>
            <a:r>
              <a:rPr lang="fr-FR" b="1" dirty="0"/>
              <a:t>préoccupations environnementales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dirty="0"/>
              <a:t>réviser l’organisation </a:t>
            </a:r>
            <a:r>
              <a:rPr lang="fr-FR" b="1" dirty="0"/>
              <a:t>des espaces de travail (particulièrement sur l’antenne de Cahors, qui n’a pas connu de réaménagement majeur depuis sa création en 1982)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5"/>
          </p:nvPr>
        </p:nvSpPr>
        <p:spPr/>
        <p:txBody>
          <a:bodyPr/>
          <a:lstStyle/>
          <a:p>
            <a:fld id="{F40D8F3D-6740-40AB-AA46-6B3656E56CF8}" type="slidenum">
              <a:rPr lang="en-US" smtClean="0"/>
              <a:t>4</a:t>
            </a:fld>
            <a:endParaRPr lang="en-US"/>
          </a:p>
        </p:txBody>
      </p:sp>
    </p:spTree>
    <p:extLst>
      <p:ext uri="{BB962C8B-B14F-4D97-AF65-F5344CB8AC3E}">
        <p14:creationId xmlns:p14="http://schemas.microsoft.com/office/powerpoint/2010/main" val="168410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200" b="0" i="0" u="none" strike="noStrike" kern="1200" cap="none" normalizeH="0" baseline="0" dirty="0">
                <a:ln>
                  <a:noFill/>
                </a:ln>
                <a:solidFill>
                  <a:schemeClr val="tx1"/>
                </a:solidFill>
                <a:effectLst/>
                <a:latin typeface="+mn-lt"/>
                <a:ea typeface="Times New Roman" panose="02020603050405020304" pitchFamily="18" charset="0"/>
                <a:cs typeface="Arial" panose="020B0604020202020204" pitchFamily="34" charset="0"/>
              </a:rPr>
              <a:t>Le nouveau schéma poursuit </a:t>
            </a:r>
            <a:r>
              <a:rPr kumimoji="0" lang="fr-FR" altLang="fr-FR" sz="1200" b="1" i="0" u="none" strike="noStrike" kern="1200" cap="none" normalizeH="0" baseline="0" dirty="0">
                <a:ln>
                  <a:noFill/>
                </a:ln>
                <a:solidFill>
                  <a:schemeClr val="tx1"/>
                </a:solidFill>
                <a:effectLst/>
                <a:latin typeface="+mn-lt"/>
                <a:ea typeface="Times New Roman" panose="02020603050405020304" pitchFamily="18" charset="0"/>
                <a:cs typeface="Arial" panose="020B0604020202020204" pitchFamily="34" charset="0"/>
              </a:rPr>
              <a:t>3 objectifs stratégiques</a:t>
            </a:r>
            <a:r>
              <a:rPr kumimoji="0" lang="fr-FR" altLang="fr-FR" sz="1200" b="0" i="0" u="none" strike="noStrike" kern="1200" cap="none" normalizeH="0" baseline="0" dirty="0">
                <a:ln>
                  <a:noFill/>
                </a:ln>
                <a:solidFill>
                  <a:schemeClr val="tx1"/>
                </a:solidFill>
                <a:effectLst/>
                <a:latin typeface="+mn-lt"/>
                <a:ea typeface="Times New Roman" panose="02020603050405020304" pitchFamily="18" charset="0"/>
                <a:cs typeface="Arial" panose="020B0604020202020204" pitchFamily="34" charset="0"/>
              </a:rPr>
              <a:t>, déclinés en </a:t>
            </a:r>
            <a:r>
              <a:rPr lang="fr-FR" altLang="fr-FR" sz="1200" b="1" kern="1200" dirty="0">
                <a:solidFill>
                  <a:schemeClr val="tx1"/>
                </a:solidFill>
                <a:latin typeface="+mn-lt"/>
                <a:ea typeface="Times New Roman" panose="02020603050405020304" pitchFamily="18" charset="0"/>
                <a:cs typeface="Arial" panose="020B0604020202020204" pitchFamily="34" charset="0"/>
              </a:rPr>
              <a:t>26</a:t>
            </a:r>
            <a:r>
              <a:rPr kumimoji="0" lang="fr-FR" altLang="fr-FR" sz="1200" b="1" i="0" u="none" strike="noStrike" kern="1200" cap="none" normalizeH="0" baseline="0" dirty="0">
                <a:ln>
                  <a:noFill/>
                </a:ln>
                <a:solidFill>
                  <a:schemeClr val="tx1"/>
                </a:solidFill>
                <a:effectLst/>
                <a:latin typeface="+mn-lt"/>
                <a:ea typeface="Times New Roman" panose="02020603050405020304" pitchFamily="18" charset="0"/>
                <a:cs typeface="Arial" panose="020B0604020202020204" pitchFamily="34" charset="0"/>
              </a:rPr>
              <a:t> actions</a:t>
            </a:r>
            <a:r>
              <a:rPr kumimoji="0" lang="fr-FR" altLang="fr-FR" sz="1200" b="0" i="0" u="none" strike="noStrike" kern="1200" cap="none" normalizeH="0" baseline="0" dirty="0">
                <a:ln>
                  <a:noFill/>
                </a:ln>
                <a:solidFill>
                  <a:schemeClr val="tx1"/>
                </a:solidFill>
                <a:effectLst/>
                <a:latin typeface="+mn-lt"/>
                <a:ea typeface="Times New Roman" panose="02020603050405020304" pitchFamily="18" charset="0"/>
                <a:cs typeface="Arial" panose="020B0604020202020204" pitchFamily="34" charset="0"/>
              </a:rPr>
              <a:t>, déployés sur </a:t>
            </a:r>
            <a:r>
              <a:rPr kumimoji="0" lang="fr-FR" altLang="fr-FR" sz="1200" b="1" i="0" u="none" strike="noStrike" kern="1200" cap="none" normalizeH="0" baseline="0" dirty="0">
                <a:ln>
                  <a:noFill/>
                </a:ln>
                <a:solidFill>
                  <a:schemeClr val="tx1"/>
                </a:solidFill>
                <a:effectLst/>
                <a:latin typeface="+mn-lt"/>
                <a:ea typeface="Times New Roman" panose="02020603050405020304" pitchFamily="18" charset="0"/>
                <a:cs typeface="Arial" panose="020B0604020202020204" pitchFamily="34" charset="0"/>
              </a:rPr>
              <a:t>6 ans </a:t>
            </a:r>
            <a:r>
              <a:rPr kumimoji="0" lang="fr-FR" altLang="fr-FR" sz="1200" b="0" i="0" u="none" strike="noStrike" kern="1200" cap="none" normalizeH="0" baseline="0" dirty="0">
                <a:ln>
                  <a:noFill/>
                </a:ln>
                <a:solidFill>
                  <a:schemeClr val="tx1"/>
                </a:solidFill>
                <a:effectLst/>
                <a:latin typeface="+mn-lt"/>
                <a:ea typeface="Times New Roman" panose="02020603050405020304" pitchFamily="18" charset="0"/>
                <a:cs typeface="Arial" panose="020B0604020202020204" pitchFamily="34" charset="0"/>
              </a:rPr>
              <a:t>(2024-2029).</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i="0" u="none" strike="noStrike" kern="1200" cap="none" normalizeH="0" baseline="0" dirty="0">
                <a:ln>
                  <a:noFill/>
                </a:ln>
                <a:solidFill>
                  <a:schemeClr val="tx1"/>
                </a:solidFill>
                <a:effectLst/>
                <a:latin typeface="+mn-lt"/>
                <a:ea typeface="Times New Roman" panose="02020603050405020304" pitchFamily="18" charset="0"/>
                <a:cs typeface="Arial" panose="020B0604020202020204" pitchFamily="34" charset="0"/>
              </a:rPr>
              <a:t>Il s’appuie sur </a:t>
            </a:r>
            <a:r>
              <a:rPr kumimoji="0" lang="fr-FR" altLang="fr-FR" sz="1200" b="1" i="0" u="none" strike="noStrike" kern="1200" cap="none" normalizeH="0" baseline="0" dirty="0">
                <a:ln>
                  <a:noFill/>
                </a:ln>
                <a:solidFill>
                  <a:schemeClr val="tx1"/>
                </a:solidFill>
                <a:effectLst/>
                <a:latin typeface="+mn-lt"/>
                <a:ea typeface="Times New Roman" panose="02020603050405020304" pitchFamily="18" charset="0"/>
                <a:cs typeface="Arial" panose="020B0604020202020204" pitchFamily="34" charset="0"/>
              </a:rPr>
              <a:t>3 valeurs transversales </a:t>
            </a:r>
            <a:r>
              <a:rPr kumimoji="0" lang="fr-FR" altLang="fr-FR" sz="1200" i="0" u="none" strike="noStrike" kern="1200" cap="none" normalizeH="0" baseline="0" dirty="0">
                <a:ln>
                  <a:noFill/>
                </a:ln>
                <a:solidFill>
                  <a:schemeClr val="tx1"/>
                </a:solidFill>
                <a:effectLst/>
                <a:latin typeface="+mn-lt"/>
                <a:ea typeface="Times New Roman" panose="02020603050405020304" pitchFamily="18" charset="0"/>
                <a:cs typeface="Arial" panose="020B0604020202020204" pitchFamily="34" charset="0"/>
              </a:rPr>
              <a:t>en lien avec le projet de mandat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u="none" strike="noStrike" kern="1200" cap="none" normalizeH="0" baseline="0" dirty="0">
                <a:ln>
                  <a:noFill/>
                </a:ln>
                <a:solidFill>
                  <a:schemeClr val="tx1"/>
                </a:solidFill>
                <a:effectLst/>
                <a:latin typeface="+mn-lt"/>
                <a:ea typeface="Times New Roman" panose="02020603050405020304" pitchFamily="18" charset="0"/>
                <a:cs typeface="Arial" panose="020B0604020202020204" pitchFamily="34" charset="0"/>
              </a:rPr>
              <a:t>accessibilité et inclusivité, attractivité, responsabilité. Il comprend des </a:t>
            </a:r>
            <a:r>
              <a:rPr kumimoji="0" lang="fr-FR" altLang="fr-FR" sz="1200" b="1" u="none" strike="noStrike" kern="1200" cap="none" normalizeH="0" baseline="0" dirty="0">
                <a:ln>
                  <a:noFill/>
                </a:ln>
                <a:solidFill>
                  <a:schemeClr val="tx1"/>
                </a:solidFill>
                <a:effectLst/>
                <a:latin typeface="+mn-lt"/>
                <a:ea typeface="Times New Roman" panose="02020603050405020304" pitchFamily="18" charset="0"/>
                <a:cs typeface="Arial" panose="020B0604020202020204" pitchFamily="34" charset="0"/>
              </a:rPr>
              <a:t>indicateurs </a:t>
            </a:r>
            <a:r>
              <a:rPr kumimoji="0" lang="fr-FR" altLang="fr-FR" sz="1200" b="1" u="none" strike="noStrike" kern="1200" cap="none" normalizeH="0" baseline="0" dirty="0">
                <a:ln>
                  <a:noFill/>
                </a:ln>
                <a:solidFill>
                  <a:srgbClr val="00B050"/>
                </a:solidFill>
                <a:effectLst/>
                <a:latin typeface="+mn-lt"/>
                <a:ea typeface="Times New Roman" panose="02020603050405020304" pitchFamily="18" charset="0"/>
                <a:cs typeface="Arial" panose="020B0604020202020204" pitchFamily="34" charset="0"/>
              </a:rPr>
              <a:t>environnementaux</a:t>
            </a:r>
            <a:r>
              <a:rPr kumimoji="0" lang="fr-FR" altLang="fr-FR" sz="1200" b="1" u="none" strike="noStrike" kern="1200" cap="none" normalizeH="0" baseline="0" dirty="0">
                <a:ln>
                  <a:noFill/>
                </a:ln>
                <a:solidFill>
                  <a:schemeClr val="tx1"/>
                </a:solidFill>
                <a:effectLst/>
                <a:latin typeface="+mn-lt"/>
                <a:ea typeface="Times New Roman" panose="02020603050405020304" pitchFamily="18" charset="0"/>
                <a:cs typeface="Arial" panose="020B0604020202020204" pitchFamily="34" charset="0"/>
              </a:rPr>
              <a:t> et </a:t>
            </a:r>
            <a:r>
              <a:rPr kumimoji="0" lang="fr-FR" altLang="fr-FR" sz="1200" b="1" u="none" strike="noStrike" kern="1200" cap="none" normalizeH="0" baseline="0" dirty="0">
                <a:ln>
                  <a:noFill/>
                </a:ln>
                <a:solidFill>
                  <a:srgbClr val="FF00FF"/>
                </a:solidFill>
                <a:effectLst/>
                <a:latin typeface="+mn-lt"/>
                <a:ea typeface="Times New Roman" panose="02020603050405020304" pitchFamily="18" charset="0"/>
                <a:cs typeface="Arial" panose="020B0604020202020204" pitchFamily="34" charset="0"/>
              </a:rPr>
              <a:t>solidaires</a:t>
            </a:r>
            <a:r>
              <a:rPr kumimoji="0" lang="fr-FR" altLang="fr-FR" sz="1200" b="1" u="none" strike="noStrike" kern="1200" cap="none" normalizeH="0" baseline="0" dirty="0">
                <a:ln>
                  <a:noFill/>
                </a:ln>
                <a:solidFill>
                  <a:schemeClr val="tx1"/>
                </a:solidFill>
                <a:effectLst/>
                <a:latin typeface="+mn-lt"/>
                <a:ea typeface="Times New Roman" panose="02020603050405020304" pitchFamily="18" charset="0"/>
                <a:cs typeface="Arial" panose="020B0604020202020204" pitchFamily="34" charset="0"/>
              </a:rPr>
              <a:t> </a:t>
            </a:r>
            <a:r>
              <a:rPr kumimoji="0" lang="fr-FR" altLang="fr-FR" sz="1200" u="none" strike="noStrike" kern="1200" cap="none" normalizeH="0" baseline="0" dirty="0">
                <a:ln>
                  <a:noFill/>
                </a:ln>
                <a:solidFill>
                  <a:schemeClr val="tx1"/>
                </a:solidFill>
                <a:effectLst/>
                <a:latin typeface="+mn-lt"/>
                <a:ea typeface="Times New Roman" panose="02020603050405020304" pitchFamily="18" charset="0"/>
                <a:cs typeface="Arial" panose="020B0604020202020204" pitchFamily="34" charset="0"/>
              </a:rPr>
              <a:t>pour chaque action. </a:t>
            </a:r>
            <a:endParaRPr kumimoji="0" lang="fr-FR" altLang="fr-FR" u="none" strike="noStrike" cap="none" normalizeH="0" baseline="0" dirty="0">
              <a:ln>
                <a:noFill/>
              </a:ln>
              <a:solidFill>
                <a:schemeClr val="tx1"/>
              </a:solidFill>
              <a:effectLst/>
            </a:endParaRPr>
          </a:p>
          <a:p>
            <a:endParaRPr lang="en-US" dirty="0"/>
          </a:p>
        </p:txBody>
      </p:sp>
      <p:sp>
        <p:nvSpPr>
          <p:cNvPr id="4" name="Espace réservé du numéro de diapositive 3"/>
          <p:cNvSpPr>
            <a:spLocks noGrp="1"/>
          </p:cNvSpPr>
          <p:nvPr>
            <p:ph type="sldNum" sz="quarter" idx="5"/>
          </p:nvPr>
        </p:nvSpPr>
        <p:spPr/>
        <p:txBody>
          <a:bodyPr/>
          <a:lstStyle/>
          <a:p>
            <a:fld id="{F40D8F3D-6740-40AB-AA46-6B3656E56CF8}" type="slidenum">
              <a:rPr lang="en-US" smtClean="0"/>
              <a:t>5</a:t>
            </a:fld>
            <a:endParaRPr lang="en-US"/>
          </a:p>
        </p:txBody>
      </p:sp>
    </p:spTree>
    <p:extLst>
      <p:ext uri="{BB962C8B-B14F-4D97-AF65-F5344CB8AC3E}">
        <p14:creationId xmlns:p14="http://schemas.microsoft.com/office/powerpoint/2010/main" val="3071931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Mots-clés</a:t>
            </a:r>
            <a:r>
              <a:rPr lang="fr-FR" b="1" dirty="0"/>
              <a:t> : conventionnement, référents de territoire</a:t>
            </a:r>
            <a:endParaRPr lang="en-US" b="1" dirty="0"/>
          </a:p>
        </p:txBody>
      </p:sp>
      <p:sp>
        <p:nvSpPr>
          <p:cNvPr id="4" name="Espace réservé du numéro de diapositive 3"/>
          <p:cNvSpPr>
            <a:spLocks noGrp="1"/>
          </p:cNvSpPr>
          <p:nvPr>
            <p:ph type="sldNum" sz="quarter" idx="5"/>
          </p:nvPr>
        </p:nvSpPr>
        <p:spPr/>
        <p:txBody>
          <a:bodyPr/>
          <a:lstStyle/>
          <a:p>
            <a:fld id="{F40D8F3D-6740-40AB-AA46-6B3656E56CF8}" type="slidenum">
              <a:rPr lang="en-US" smtClean="0"/>
              <a:t>6</a:t>
            </a:fld>
            <a:endParaRPr lang="en-US"/>
          </a:p>
        </p:txBody>
      </p:sp>
    </p:spTree>
    <p:extLst>
      <p:ext uri="{BB962C8B-B14F-4D97-AF65-F5344CB8AC3E}">
        <p14:creationId xmlns:p14="http://schemas.microsoft.com/office/powerpoint/2010/main" val="142573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Mots-clés</a:t>
            </a:r>
            <a:r>
              <a:rPr lang="fr-FR" b="1" dirty="0"/>
              <a:t> : médiation, offre documentaire</a:t>
            </a:r>
            <a:endParaRPr lang="en-US" b="1" dirty="0"/>
          </a:p>
        </p:txBody>
      </p:sp>
      <p:sp>
        <p:nvSpPr>
          <p:cNvPr id="4" name="Espace réservé du numéro de diapositive 3"/>
          <p:cNvSpPr>
            <a:spLocks noGrp="1"/>
          </p:cNvSpPr>
          <p:nvPr>
            <p:ph type="sldNum" sz="quarter" idx="5"/>
          </p:nvPr>
        </p:nvSpPr>
        <p:spPr/>
        <p:txBody>
          <a:bodyPr/>
          <a:lstStyle/>
          <a:p>
            <a:fld id="{F40D8F3D-6740-40AB-AA46-6B3656E56CF8}" type="slidenum">
              <a:rPr lang="en-US" smtClean="0"/>
              <a:t>7</a:t>
            </a:fld>
            <a:endParaRPr lang="en-US"/>
          </a:p>
        </p:txBody>
      </p:sp>
    </p:spTree>
    <p:extLst>
      <p:ext uri="{BB962C8B-B14F-4D97-AF65-F5344CB8AC3E}">
        <p14:creationId xmlns:p14="http://schemas.microsoft.com/office/powerpoint/2010/main" val="209669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3 axes : </a:t>
            </a:r>
          </a:p>
          <a:p>
            <a:pPr algn="just"/>
            <a:r>
              <a:rPr lang="fr-FR" sz="1200" dirty="0">
                <a:solidFill>
                  <a:schemeClr val="bg1"/>
                </a:solidFill>
                <a:latin typeface="Corbel" panose="020B0503020204020204" pitchFamily="34" charset="0"/>
              </a:rPr>
              <a:t>- Renforcer l’offre culturelle répondant aux enjeux prioritaires pour le Département : publics cibles, enjeux culturels et de société</a:t>
            </a:r>
            <a:endParaRPr lang="fr-FR" sz="800" dirty="0">
              <a:solidFill>
                <a:schemeClr val="bg1"/>
              </a:solidFill>
              <a:latin typeface="Corbel" panose="020B0503020204020204" pitchFamily="34" charset="0"/>
            </a:endParaRPr>
          </a:p>
          <a:p>
            <a:pPr algn="just"/>
            <a:r>
              <a:rPr lang="fr-FR" sz="1200" dirty="0">
                <a:solidFill>
                  <a:schemeClr val="bg1"/>
                </a:solidFill>
                <a:latin typeface="Corbel" panose="020B0503020204020204" pitchFamily="34" charset="0"/>
              </a:rPr>
              <a:t>- Accompagner l’appropriation de l’offre culturelle et des outils d’animation, ouverture des formations aux partenaires</a:t>
            </a:r>
            <a:endParaRPr lang="fr-FR" sz="800" dirty="0">
              <a:solidFill>
                <a:schemeClr val="bg1"/>
              </a:solidFill>
              <a:latin typeface="Corbel" panose="020B0503020204020204" pitchFamily="34" charset="0"/>
            </a:endParaRPr>
          </a:p>
          <a:p>
            <a:pPr algn="just"/>
            <a:r>
              <a:rPr lang="fr-FR" sz="1200" dirty="0">
                <a:solidFill>
                  <a:schemeClr val="bg1"/>
                </a:solidFill>
                <a:latin typeface="Corbel" panose="020B0503020204020204" pitchFamily="34" charset="0"/>
              </a:rPr>
              <a:t>- Soutenir les associations lotoises qui œuvrent en faveur du livre et de la lecture en complément des actions déjà engagées par les bibliothèques</a:t>
            </a:r>
          </a:p>
          <a:p>
            <a:endParaRPr lang="fr-FR" b="1" u="sng" dirty="0"/>
          </a:p>
          <a:p>
            <a:r>
              <a:rPr lang="fr-FR" b="1" u="sng" dirty="0"/>
              <a:t>Mots-clés : Publics, Médiation, Programmation culturelle en complémentarité avec l’offre existante</a:t>
            </a:r>
          </a:p>
          <a:p>
            <a:endParaRPr lang="fr-FR" dirty="0"/>
          </a:p>
          <a:p>
            <a:r>
              <a:rPr lang="fr-FR" dirty="0"/>
              <a:t>Le 3</a:t>
            </a:r>
            <a:r>
              <a:rPr lang="fr-FR" baseline="30000" dirty="0"/>
              <a:t>ème</a:t>
            </a:r>
            <a:r>
              <a:rPr lang="fr-FR" dirty="0"/>
              <a:t> objectif du Schéma accorde une large place aux </a:t>
            </a:r>
            <a:r>
              <a:rPr lang="fr-FR" b="1" dirty="0"/>
              <a:t>publics et à la médiation</a:t>
            </a:r>
            <a:r>
              <a:rPr lang="fr-FR" dirty="0"/>
              <a:t>. La question des publics est aujourd’hui centrale pour les bibliothèques qui réinterrogent leurs services </a:t>
            </a:r>
            <a:r>
              <a:rPr lang="fr-FR" u="sng" dirty="0"/>
              <a:t>avec et pour les publics</a:t>
            </a:r>
            <a:r>
              <a:rPr lang="fr-FR" dirty="0"/>
              <a:t> (et non plus seulement pour servir des objectifs). Ce changement de perspective se retrouve en filigrane dans les différentes actions qui répondent aux axes stratégiques fixés sur cet objectif.  </a:t>
            </a:r>
          </a:p>
          <a:p>
            <a:endParaRPr lang="fr-FR" dirty="0"/>
          </a:p>
          <a:p>
            <a:r>
              <a:rPr lang="fr-FR" dirty="0"/>
              <a:t>Un des axes stratégiques porte sur les publics faisant parties du champ de compétences du Département : la petite enfance, les personnes âgées, les collégiens, le public dit de l’insertion.</a:t>
            </a:r>
          </a:p>
          <a:p>
            <a:pPr marL="171450" indent="-171450">
              <a:buFontTx/>
              <a:buChar char="-"/>
            </a:pPr>
            <a:endParaRPr lang="fr-FR" dirty="0"/>
          </a:p>
          <a:p>
            <a:pPr marL="0" indent="0">
              <a:buFontTx/>
              <a:buNone/>
            </a:pPr>
            <a:r>
              <a:rPr lang="fr-FR" dirty="0"/>
              <a:t>Le choix a été fait de ne pas réorienter les dispositifs d’action culturelle de la bibliothèque départementale mais plutôt de </a:t>
            </a:r>
            <a:r>
              <a:rPr lang="fr-FR" u="sng" dirty="0"/>
              <a:t>proposer des « extensions ». </a:t>
            </a:r>
            <a:r>
              <a:rPr lang="fr-FR" dirty="0"/>
              <a:t>Dans le cadre des Lectures vivantes, le dispositif s’ouvrira par exemple aux personnes âgées. Un parcours sensoriel adapté aux personnes âgées sera créé avec une plasticienne en écho aux lectures qui seront proposées en bibliothèque pour le grand public.</a:t>
            </a:r>
          </a:p>
          <a:p>
            <a:pPr marL="0" indent="0">
              <a:buFontTx/>
              <a:buNone/>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L’accessibilité fait partie des valeurs transversales fixées dans le Schéma. Cette valeur se retrouve dans les dispositifs d’action culturelle coordonnés par la BDL avec notamment : </a:t>
            </a:r>
          </a:p>
          <a:p>
            <a:pPr marL="171450" indent="-171450">
              <a:buFontTx/>
              <a:buChar char="-"/>
            </a:pPr>
            <a:r>
              <a:rPr lang="fr-FR" dirty="0"/>
              <a:t>Pour « Premières pages » : développement d’un volet social et solidaire du dispositif avec des séances de lectures en salle d’attente de PMI (pour toucher les familles les plus éloignées du livre et de la lecture)</a:t>
            </a:r>
          </a:p>
          <a:p>
            <a:pPr marL="171450" indent="-171450">
              <a:buFontTx/>
              <a:buChar char="-"/>
            </a:pPr>
            <a:r>
              <a:rPr lang="fr-FR" dirty="0"/>
              <a:t>Pour « Cultive ta sciences ! » : développement de projets en faveur du public de l’insertion ainsi que les mineurs non accompagnés</a:t>
            </a:r>
          </a:p>
          <a:p>
            <a:pPr marL="0" indent="0">
              <a:buFontTx/>
              <a:buNone/>
            </a:pPr>
            <a:endParaRPr lang="fr-FR" dirty="0"/>
          </a:p>
          <a:p>
            <a:pPr marL="0" indent="0">
              <a:buFontTx/>
              <a:buNone/>
            </a:pPr>
            <a:r>
              <a:rPr lang="fr-FR" dirty="0"/>
              <a:t>Cette démarche est retranscrite dans le Schéma mais également dans le </a:t>
            </a:r>
            <a:r>
              <a:rPr lang="fr-FR" b="1" dirty="0"/>
              <a:t>Pacte des solidarités </a:t>
            </a:r>
            <a:r>
              <a:rPr lang="fr-FR" dirty="0"/>
              <a:t>souscrit avec l’Etat (anciennement « plan de lutte contre la pauvreté ») avec pour objectif de toucher les publics les moins favorisés.</a:t>
            </a:r>
          </a:p>
          <a:p>
            <a:pPr marL="0" indent="0">
              <a:buFontTx/>
              <a:buNone/>
            </a:pPr>
            <a:endParaRPr lang="fr-FR" dirty="0"/>
          </a:p>
          <a:p>
            <a:pPr marL="0" indent="0">
              <a:buFontTx/>
              <a:buNone/>
            </a:pPr>
            <a:r>
              <a:rPr lang="fr-FR" dirty="0"/>
              <a:t>Outre le livre, la bibliothèque départementale a aussi pour ambition développer des actions en faveur de l’éducation aux médias et à l’information (véritable enjeu culturel et de société). Former et développer l’esprit critique, c’est notamment un des objectifs fixés dans le cadre du dispositif « Cultive ta science ! ». Cette démarche s’inscrit dans le Schéma mais aussi dans la feuille de route Lot numérique ensemble accordant une large place à l’inclusion numérique.</a:t>
            </a:r>
          </a:p>
          <a:p>
            <a:pPr marL="0" indent="0">
              <a:buFontTx/>
              <a:buNone/>
            </a:pPr>
            <a:endParaRPr lang="fr-FR" dirty="0"/>
          </a:p>
          <a:p>
            <a:r>
              <a:rPr lang="fr-FR" dirty="0"/>
              <a:t>La BDL poursuivra également le travail de mise à disposition d’une offre d’outils d’animation permettant de favoriser les animations en bibliothèques. Un travail étroit avec l’artothèque du Lot, service du Département est en cours pour notamment développer le travail autour de l’illustration jeunesse en écho avec la </a:t>
            </a:r>
            <a:r>
              <a:rPr lang="fr-FR" sz="1200" kern="1200" dirty="0">
                <a:solidFill>
                  <a:schemeClr val="tx1"/>
                </a:solidFill>
                <a:effectLst/>
                <a:latin typeface="+mn-lt"/>
                <a:ea typeface="+mn-ea"/>
                <a:cs typeface="+mn-cs"/>
              </a:rPr>
              <a:t>concertation menée par le ministère de la Culture autour du « Printemps de la ruralité ». Parmi les mesures et actions, est préconisé un rapprochement entre les artothèques et les bibliothèques départementales (axe 3, mesure 17). </a:t>
            </a:r>
          </a:p>
          <a:p>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FR" dirty="0"/>
              <a:t>En résumé, parmi les enjeux de l’action culturelle de la BDL :</a:t>
            </a:r>
          </a:p>
          <a:p>
            <a:pPr marL="171450" indent="-171450">
              <a:buFontTx/>
              <a:buChar char="-"/>
            </a:pPr>
            <a:r>
              <a:rPr lang="fr-FR" dirty="0"/>
              <a:t>la complémentarité avec la programmation portée par les bibliothèques</a:t>
            </a:r>
          </a:p>
          <a:p>
            <a:pPr marL="171450" indent="-171450">
              <a:buFontTx/>
              <a:buChar char="-"/>
            </a:pPr>
            <a:r>
              <a:rPr lang="fr-FR" dirty="0"/>
              <a:t>la coordination de dispositifs favorisant l’inclusion et l’accessibilité auprès des publics </a:t>
            </a:r>
          </a:p>
          <a:p>
            <a:pPr marL="171450" indent="-171450">
              <a:buFontTx/>
              <a:buChar char="-"/>
            </a:pPr>
            <a:r>
              <a:rPr lang="fr-FR" dirty="0"/>
              <a:t>le développement de projets innovants</a:t>
            </a:r>
          </a:p>
          <a:p>
            <a:endParaRPr lang="fr-FR" dirty="0"/>
          </a:p>
          <a:p>
            <a:endParaRPr lang="fr-FR" dirty="0"/>
          </a:p>
          <a:p>
            <a:endParaRPr lang="fr-FR" dirty="0"/>
          </a:p>
          <a:p>
            <a:endParaRPr lang="en-US" dirty="0"/>
          </a:p>
        </p:txBody>
      </p:sp>
      <p:sp>
        <p:nvSpPr>
          <p:cNvPr id="4" name="Espace réservé du numéro de diapositive 3"/>
          <p:cNvSpPr>
            <a:spLocks noGrp="1"/>
          </p:cNvSpPr>
          <p:nvPr>
            <p:ph type="sldNum" sz="quarter" idx="5"/>
          </p:nvPr>
        </p:nvSpPr>
        <p:spPr/>
        <p:txBody>
          <a:bodyPr/>
          <a:lstStyle/>
          <a:p>
            <a:fld id="{F40D8F3D-6740-40AB-AA46-6B3656E56CF8}" type="slidenum">
              <a:rPr lang="en-US" smtClean="0"/>
              <a:t>8</a:t>
            </a:fld>
            <a:endParaRPr lang="en-US"/>
          </a:p>
        </p:txBody>
      </p:sp>
    </p:spTree>
    <p:extLst>
      <p:ext uri="{BB962C8B-B14F-4D97-AF65-F5344CB8AC3E}">
        <p14:creationId xmlns:p14="http://schemas.microsoft.com/office/powerpoint/2010/main" val="170730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effectif constant</a:t>
            </a:r>
          </a:p>
          <a:p>
            <a:endParaRPr lang="fr-FR" dirty="0"/>
          </a:p>
          <a:p>
            <a:r>
              <a:rPr lang="fr-FR" dirty="0"/>
              <a:t>Appel des agents de la BDL à monter sur scène </a:t>
            </a:r>
            <a:endParaRPr lang="en-US" dirty="0"/>
          </a:p>
        </p:txBody>
      </p:sp>
      <p:sp>
        <p:nvSpPr>
          <p:cNvPr id="4" name="Espace réservé du numéro de diapositive 3"/>
          <p:cNvSpPr>
            <a:spLocks noGrp="1"/>
          </p:cNvSpPr>
          <p:nvPr>
            <p:ph type="sldNum" sz="quarter" idx="5"/>
          </p:nvPr>
        </p:nvSpPr>
        <p:spPr/>
        <p:txBody>
          <a:bodyPr/>
          <a:lstStyle/>
          <a:p>
            <a:fld id="{F40D8F3D-6740-40AB-AA46-6B3656E56CF8}" type="slidenum">
              <a:rPr lang="en-US" smtClean="0"/>
              <a:t>9</a:t>
            </a:fld>
            <a:endParaRPr lang="en-US"/>
          </a:p>
        </p:txBody>
      </p:sp>
    </p:spTree>
    <p:extLst>
      <p:ext uri="{BB962C8B-B14F-4D97-AF65-F5344CB8AC3E}">
        <p14:creationId xmlns:p14="http://schemas.microsoft.com/office/powerpoint/2010/main" val="92979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3C31CAC-6F4F-4ACA-A988-11B370182332}" type="datetimeFigureOut">
              <a:rPr lang="fr-FR" smtClean="0"/>
              <a:t>20/11/2024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F17C0D5-C326-4FD9-AE47-C414B8AE09DD}" type="slidenum">
              <a:rPr lang="fr-FR" smtClean="0"/>
              <a:t>‹N°›</a:t>
            </a:fld>
            <a:endParaRPr lang="fr-FR"/>
          </a:p>
        </p:txBody>
      </p:sp>
    </p:spTree>
    <p:extLst>
      <p:ext uri="{BB962C8B-B14F-4D97-AF65-F5344CB8AC3E}">
        <p14:creationId xmlns:p14="http://schemas.microsoft.com/office/powerpoint/2010/main" val="522724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3C31CAC-6F4F-4ACA-A988-11B370182332}" type="datetimeFigureOut">
              <a:rPr lang="fr-FR" smtClean="0"/>
              <a:t>20/11/2024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F17C0D5-C326-4FD9-AE47-C414B8AE09DD}" type="slidenum">
              <a:rPr lang="fr-FR" smtClean="0"/>
              <a:t>‹N°›</a:t>
            </a:fld>
            <a:endParaRPr lang="fr-FR"/>
          </a:p>
        </p:txBody>
      </p:sp>
    </p:spTree>
    <p:extLst>
      <p:ext uri="{BB962C8B-B14F-4D97-AF65-F5344CB8AC3E}">
        <p14:creationId xmlns:p14="http://schemas.microsoft.com/office/powerpoint/2010/main" val="88690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3C31CAC-6F4F-4ACA-A988-11B370182332}" type="datetimeFigureOut">
              <a:rPr lang="fr-FR" smtClean="0"/>
              <a:t>20/11/2024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F17C0D5-C326-4FD9-AE47-C414B8AE09DD}" type="slidenum">
              <a:rPr lang="fr-FR" smtClean="0"/>
              <a:t>‹N°›</a:t>
            </a:fld>
            <a:endParaRPr lang="fr-FR"/>
          </a:p>
        </p:txBody>
      </p:sp>
    </p:spTree>
    <p:extLst>
      <p:ext uri="{BB962C8B-B14F-4D97-AF65-F5344CB8AC3E}">
        <p14:creationId xmlns:p14="http://schemas.microsoft.com/office/powerpoint/2010/main" val="363818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3C31CAC-6F4F-4ACA-A988-11B370182332}" type="datetimeFigureOut">
              <a:rPr lang="fr-FR" smtClean="0"/>
              <a:t>20/11/2024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F17C0D5-C326-4FD9-AE47-C414B8AE09DD}" type="slidenum">
              <a:rPr lang="fr-FR" smtClean="0"/>
              <a:t>‹N°›</a:t>
            </a:fld>
            <a:endParaRPr lang="fr-FR"/>
          </a:p>
        </p:txBody>
      </p:sp>
    </p:spTree>
    <p:extLst>
      <p:ext uri="{BB962C8B-B14F-4D97-AF65-F5344CB8AC3E}">
        <p14:creationId xmlns:p14="http://schemas.microsoft.com/office/powerpoint/2010/main" val="168172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3C31CAC-6F4F-4ACA-A988-11B370182332}" type="datetimeFigureOut">
              <a:rPr lang="fr-FR" smtClean="0"/>
              <a:t>20/11/2024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F17C0D5-C326-4FD9-AE47-C414B8AE09DD}" type="slidenum">
              <a:rPr lang="fr-FR" smtClean="0"/>
              <a:t>‹N°›</a:t>
            </a:fld>
            <a:endParaRPr lang="fr-FR"/>
          </a:p>
        </p:txBody>
      </p:sp>
    </p:spTree>
    <p:extLst>
      <p:ext uri="{BB962C8B-B14F-4D97-AF65-F5344CB8AC3E}">
        <p14:creationId xmlns:p14="http://schemas.microsoft.com/office/powerpoint/2010/main" val="15863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3C31CAC-6F4F-4ACA-A988-11B370182332}" type="datetimeFigureOut">
              <a:rPr lang="fr-FR" smtClean="0"/>
              <a:t>20/11/2024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F17C0D5-C326-4FD9-AE47-C414B8AE09DD}" type="slidenum">
              <a:rPr lang="fr-FR" smtClean="0"/>
              <a:t>‹N°›</a:t>
            </a:fld>
            <a:endParaRPr lang="fr-FR"/>
          </a:p>
        </p:txBody>
      </p:sp>
    </p:spTree>
    <p:extLst>
      <p:ext uri="{BB962C8B-B14F-4D97-AF65-F5344CB8AC3E}">
        <p14:creationId xmlns:p14="http://schemas.microsoft.com/office/powerpoint/2010/main" val="4199074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3C31CAC-6F4F-4ACA-A988-11B370182332}" type="datetimeFigureOut">
              <a:rPr lang="fr-FR" smtClean="0"/>
              <a:t>20/11/2024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F17C0D5-C326-4FD9-AE47-C414B8AE09DD}" type="slidenum">
              <a:rPr lang="fr-FR" smtClean="0"/>
              <a:t>‹N°›</a:t>
            </a:fld>
            <a:endParaRPr lang="fr-FR"/>
          </a:p>
        </p:txBody>
      </p:sp>
    </p:spTree>
    <p:extLst>
      <p:ext uri="{BB962C8B-B14F-4D97-AF65-F5344CB8AC3E}">
        <p14:creationId xmlns:p14="http://schemas.microsoft.com/office/powerpoint/2010/main" val="54314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3C31CAC-6F4F-4ACA-A988-11B370182332}" type="datetimeFigureOut">
              <a:rPr lang="fr-FR" smtClean="0"/>
              <a:t>20/11/2024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F17C0D5-C326-4FD9-AE47-C414B8AE09DD}" type="slidenum">
              <a:rPr lang="fr-FR" smtClean="0"/>
              <a:t>‹N°›</a:t>
            </a:fld>
            <a:endParaRPr lang="fr-FR"/>
          </a:p>
        </p:txBody>
      </p:sp>
    </p:spTree>
    <p:extLst>
      <p:ext uri="{BB962C8B-B14F-4D97-AF65-F5344CB8AC3E}">
        <p14:creationId xmlns:p14="http://schemas.microsoft.com/office/powerpoint/2010/main" val="217683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C31CAC-6F4F-4ACA-A988-11B370182332}" type="datetimeFigureOut">
              <a:rPr lang="fr-FR" smtClean="0"/>
              <a:t>20/11/2024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F17C0D5-C326-4FD9-AE47-C414B8AE09DD}" type="slidenum">
              <a:rPr lang="fr-FR" smtClean="0"/>
              <a:t>‹N°›</a:t>
            </a:fld>
            <a:endParaRPr lang="fr-FR"/>
          </a:p>
        </p:txBody>
      </p:sp>
    </p:spTree>
    <p:extLst>
      <p:ext uri="{BB962C8B-B14F-4D97-AF65-F5344CB8AC3E}">
        <p14:creationId xmlns:p14="http://schemas.microsoft.com/office/powerpoint/2010/main" val="302340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3C31CAC-6F4F-4ACA-A988-11B370182332}" type="datetimeFigureOut">
              <a:rPr lang="fr-FR" smtClean="0"/>
              <a:t>20/11/2024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F17C0D5-C326-4FD9-AE47-C414B8AE09DD}" type="slidenum">
              <a:rPr lang="fr-FR" smtClean="0"/>
              <a:t>‹N°›</a:t>
            </a:fld>
            <a:endParaRPr lang="fr-FR"/>
          </a:p>
        </p:txBody>
      </p:sp>
    </p:spTree>
    <p:extLst>
      <p:ext uri="{BB962C8B-B14F-4D97-AF65-F5344CB8AC3E}">
        <p14:creationId xmlns:p14="http://schemas.microsoft.com/office/powerpoint/2010/main" val="316772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3C31CAC-6F4F-4ACA-A988-11B370182332}" type="datetimeFigureOut">
              <a:rPr lang="fr-FR" smtClean="0"/>
              <a:t>20/11/2024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F17C0D5-C326-4FD9-AE47-C414B8AE09DD}" type="slidenum">
              <a:rPr lang="fr-FR" smtClean="0"/>
              <a:t>‹N°›</a:t>
            </a:fld>
            <a:endParaRPr lang="fr-FR"/>
          </a:p>
        </p:txBody>
      </p:sp>
    </p:spTree>
    <p:extLst>
      <p:ext uri="{BB962C8B-B14F-4D97-AF65-F5344CB8AC3E}">
        <p14:creationId xmlns:p14="http://schemas.microsoft.com/office/powerpoint/2010/main" val="329304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3C31CAC-6F4F-4ACA-A988-11B370182332}" type="datetimeFigureOut">
              <a:rPr lang="fr-FR" smtClean="0"/>
              <a:t>20/11/2024</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17C0D5-C326-4FD9-AE47-C414B8AE09DD}" type="slidenum">
              <a:rPr lang="fr-FR" smtClean="0"/>
              <a:t>‹N°›</a:t>
            </a:fld>
            <a:endParaRPr lang="fr-FR"/>
          </a:p>
        </p:txBody>
      </p:sp>
    </p:spTree>
    <p:extLst>
      <p:ext uri="{BB962C8B-B14F-4D97-AF65-F5344CB8AC3E}">
        <p14:creationId xmlns:p14="http://schemas.microsoft.com/office/powerpoint/2010/main" val="2003733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94978FF-A5D7-414A-B526-95EFE20F4260}"/>
              </a:ext>
            </a:extLst>
          </p:cNvPr>
          <p:cNvPicPr>
            <a:picLocks noChangeAspect="1"/>
          </p:cNvPicPr>
          <p:nvPr/>
        </p:nvPicPr>
        <p:blipFill rotWithShape="1">
          <a:blip r:embed="rId3"/>
          <a:srcRect l="63697" t="41709" r="14542" b="17277"/>
          <a:stretch/>
        </p:blipFill>
        <p:spPr>
          <a:xfrm>
            <a:off x="6228184" y="1877904"/>
            <a:ext cx="2725574" cy="2825385"/>
          </a:xfrm>
          <a:prstGeom prst="rect">
            <a:avLst/>
          </a:prstGeom>
        </p:spPr>
      </p:pic>
      <p:sp>
        <p:nvSpPr>
          <p:cNvPr id="4" name="Titre 3"/>
          <p:cNvSpPr>
            <a:spLocks noGrp="1"/>
          </p:cNvSpPr>
          <p:nvPr>
            <p:ph type="ctrTitle"/>
          </p:nvPr>
        </p:nvSpPr>
        <p:spPr>
          <a:xfrm>
            <a:off x="467544" y="1203598"/>
            <a:ext cx="7697422" cy="1102519"/>
          </a:xfrm>
        </p:spPr>
        <p:txBody>
          <a:bodyPr>
            <a:normAutofit fontScale="90000"/>
          </a:bodyPr>
          <a:lstStyle/>
          <a:p>
            <a:pPr algn="l"/>
            <a:r>
              <a:rPr lang="fr-FR" sz="3600" b="1" dirty="0">
                <a:latin typeface="Berlin Sans FB Demi" panose="020E0802020502020306" pitchFamily="34" charset="0"/>
              </a:rPr>
              <a:t>SCHÉMA DÉPARTEMENTAL </a:t>
            </a:r>
            <a:br>
              <a:rPr lang="fr-FR" sz="3600" b="1" dirty="0">
                <a:latin typeface="Berlin Sans FB Demi" panose="020E0802020502020306" pitchFamily="34" charset="0"/>
              </a:rPr>
            </a:br>
            <a:r>
              <a:rPr lang="fr-FR" sz="3600" b="1" dirty="0">
                <a:latin typeface="Berlin Sans FB Demi" panose="020E0802020502020306" pitchFamily="34" charset="0"/>
              </a:rPr>
              <a:t>DE LECTURE PUBLIQUE DU LOT </a:t>
            </a:r>
            <a:br>
              <a:rPr lang="fr-FR" sz="3600" b="1" dirty="0">
                <a:latin typeface="Berlin Sans FB Demi" panose="020E0802020502020306" pitchFamily="34" charset="0"/>
              </a:rPr>
            </a:br>
            <a:r>
              <a:rPr lang="fr-FR" sz="3600" b="1" dirty="0">
                <a:latin typeface="Berlin Sans FB Demi" panose="020E0802020502020306" pitchFamily="34" charset="0"/>
              </a:rPr>
              <a:t>2024-2029</a:t>
            </a:r>
            <a:endParaRPr lang="fr-FR" dirty="0"/>
          </a:p>
        </p:txBody>
      </p:sp>
      <p:sp>
        <p:nvSpPr>
          <p:cNvPr id="5" name="Sous-titre 4"/>
          <p:cNvSpPr>
            <a:spLocks noGrp="1"/>
          </p:cNvSpPr>
          <p:nvPr>
            <p:ph type="subTitle" idx="1"/>
          </p:nvPr>
        </p:nvSpPr>
        <p:spPr>
          <a:xfrm>
            <a:off x="467544" y="3003181"/>
            <a:ext cx="6400800" cy="1314450"/>
          </a:xfrm>
        </p:spPr>
        <p:txBody>
          <a:bodyPr>
            <a:normAutofit/>
          </a:bodyPr>
          <a:lstStyle/>
          <a:p>
            <a:pPr algn="l"/>
            <a:r>
              <a:rPr lang="fr-FR" sz="2000" dirty="0">
                <a:solidFill>
                  <a:srgbClr val="FFC000"/>
                </a:solidFill>
                <a:latin typeface="Corbel" panose="020B0503020204020204" pitchFamily="34" charset="0"/>
              </a:rPr>
              <a:t>Présentation par Catherine Prunet</a:t>
            </a:r>
          </a:p>
          <a:p>
            <a:pPr algn="l"/>
            <a:r>
              <a:rPr lang="fr-FR" sz="2000" dirty="0">
                <a:solidFill>
                  <a:srgbClr val="FFC000"/>
                </a:solidFill>
                <a:latin typeface="Corbel" panose="020B0503020204020204" pitchFamily="34" charset="0"/>
              </a:rPr>
              <a:t>Vice-présidente en charge de la Culture, de l’Education</a:t>
            </a:r>
          </a:p>
          <a:p>
            <a:pPr algn="l"/>
            <a:r>
              <a:rPr lang="fr-FR" sz="2000" dirty="0">
                <a:solidFill>
                  <a:srgbClr val="FFC000"/>
                </a:solidFill>
                <a:latin typeface="Corbel" panose="020B0503020204020204" pitchFamily="34" charset="0"/>
              </a:rPr>
              <a:t>et de la Jeunesse</a:t>
            </a:r>
          </a:p>
        </p:txBody>
      </p:sp>
    </p:spTree>
    <p:extLst>
      <p:ext uri="{BB962C8B-B14F-4D97-AF65-F5344CB8AC3E}">
        <p14:creationId xmlns:p14="http://schemas.microsoft.com/office/powerpoint/2010/main" val="2365968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DE1000-0B36-4EB3-8CCB-8E5D514219BA}"/>
              </a:ext>
            </a:extLst>
          </p:cNvPr>
          <p:cNvSpPr>
            <a:spLocks noGrp="1"/>
          </p:cNvSpPr>
          <p:nvPr>
            <p:ph type="title"/>
          </p:nvPr>
        </p:nvSpPr>
        <p:spPr/>
        <p:txBody>
          <a:bodyPr/>
          <a:lstStyle/>
          <a:p>
            <a:r>
              <a:rPr lang="fr-FR" dirty="0"/>
              <a:t>Photo d’équipe ?</a:t>
            </a:r>
          </a:p>
        </p:txBody>
      </p:sp>
      <p:sp>
        <p:nvSpPr>
          <p:cNvPr id="3" name="Espace réservé du contenu 2">
            <a:extLst>
              <a:ext uri="{FF2B5EF4-FFF2-40B4-BE49-F238E27FC236}">
                <a16:creationId xmlns:a16="http://schemas.microsoft.com/office/drawing/2014/main" id="{A6FA2DB1-1D5D-4327-BF74-17807C5C2123}"/>
              </a:ext>
            </a:extLst>
          </p:cNvPr>
          <p:cNvSpPr>
            <a:spLocks noGrp="1"/>
          </p:cNvSpPr>
          <p:nvPr>
            <p:ph idx="1"/>
          </p:nvPr>
        </p:nvSpPr>
        <p:spPr/>
        <p:txBody>
          <a:bodyPr/>
          <a:lstStyle/>
          <a:p>
            <a:r>
              <a:rPr lang="fr-FR" dirty="0"/>
              <a:t>Rappel repas offert </a:t>
            </a:r>
            <a:r>
              <a:rPr lang="fr-FR"/>
              <a:t>+ ateliers</a:t>
            </a:r>
            <a:endParaRPr lang="fr-FR" dirty="0"/>
          </a:p>
        </p:txBody>
      </p:sp>
    </p:spTree>
    <p:extLst>
      <p:ext uri="{BB962C8B-B14F-4D97-AF65-F5344CB8AC3E}">
        <p14:creationId xmlns:p14="http://schemas.microsoft.com/office/powerpoint/2010/main" val="356403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4E8CD29-5B78-41A4-B086-F5D5650CD64C}"/>
              </a:ext>
            </a:extLst>
          </p:cNvPr>
          <p:cNvPicPr>
            <a:picLocks noChangeAspect="1"/>
          </p:cNvPicPr>
          <p:nvPr/>
        </p:nvPicPr>
        <p:blipFill>
          <a:blip r:embed="rId3"/>
          <a:stretch>
            <a:fillRect/>
          </a:stretch>
        </p:blipFill>
        <p:spPr>
          <a:xfrm>
            <a:off x="4499992" y="986576"/>
            <a:ext cx="4644008" cy="3679087"/>
          </a:xfrm>
          <a:prstGeom prst="rect">
            <a:avLst/>
          </a:prstGeom>
        </p:spPr>
      </p:pic>
      <p:sp>
        <p:nvSpPr>
          <p:cNvPr id="6" name="Rectangle : coins arrondis 5">
            <a:extLst>
              <a:ext uri="{FF2B5EF4-FFF2-40B4-BE49-F238E27FC236}">
                <a16:creationId xmlns:a16="http://schemas.microsoft.com/office/drawing/2014/main" id="{8137883D-0842-4D5E-8BFD-7E8576B64E2F}"/>
              </a:ext>
            </a:extLst>
          </p:cNvPr>
          <p:cNvSpPr/>
          <p:nvPr/>
        </p:nvSpPr>
        <p:spPr>
          <a:xfrm>
            <a:off x="297759" y="1594554"/>
            <a:ext cx="4536504" cy="275345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C247521-8C29-4B1B-AB89-AD4A5E63C654}"/>
              </a:ext>
            </a:extLst>
          </p:cNvPr>
          <p:cNvSpPr>
            <a:spLocks noGrp="1"/>
          </p:cNvSpPr>
          <p:nvPr>
            <p:ph type="title"/>
          </p:nvPr>
        </p:nvSpPr>
        <p:spPr>
          <a:xfrm>
            <a:off x="395536" y="272149"/>
            <a:ext cx="6624736" cy="857250"/>
          </a:xfrm>
        </p:spPr>
        <p:txBody>
          <a:bodyPr>
            <a:noAutofit/>
          </a:bodyPr>
          <a:lstStyle/>
          <a:p>
            <a:pPr algn="l"/>
            <a:r>
              <a:rPr lang="fr-FR" sz="2400" b="1" dirty="0">
                <a:latin typeface="Berlin Sans FB Demi" panose="020E0802020502020306" pitchFamily="34" charset="0"/>
              </a:rPr>
              <a:t>La bibliothèque publique, </a:t>
            </a:r>
            <a:br>
              <a:rPr lang="fr-FR" sz="2400" b="1" dirty="0">
                <a:latin typeface="Berlin Sans FB Demi" panose="020E0802020502020306" pitchFamily="34" charset="0"/>
              </a:rPr>
            </a:br>
            <a:r>
              <a:rPr lang="fr-FR" sz="2400" b="1" dirty="0">
                <a:latin typeface="Berlin Sans FB Demi" panose="020E0802020502020306" pitchFamily="34" charset="0"/>
              </a:rPr>
              <a:t>1er service culturel de proximité</a:t>
            </a:r>
          </a:p>
        </p:txBody>
      </p:sp>
      <p:sp>
        <p:nvSpPr>
          <p:cNvPr id="3" name="Espace réservé du contenu 2">
            <a:extLst>
              <a:ext uri="{FF2B5EF4-FFF2-40B4-BE49-F238E27FC236}">
                <a16:creationId xmlns:a16="http://schemas.microsoft.com/office/drawing/2014/main" id="{9F792D82-623D-4DBD-ADF6-389B1231713B}"/>
              </a:ext>
            </a:extLst>
          </p:cNvPr>
          <p:cNvSpPr>
            <a:spLocks noGrp="1"/>
          </p:cNvSpPr>
          <p:nvPr>
            <p:ph idx="1"/>
          </p:nvPr>
        </p:nvSpPr>
        <p:spPr>
          <a:xfrm>
            <a:off x="395536" y="1520801"/>
            <a:ext cx="4464496" cy="2900965"/>
          </a:xfrm>
          <a:ln>
            <a:noFill/>
          </a:ln>
        </p:spPr>
        <p:txBody>
          <a:bodyPr>
            <a:normAutofit fontScale="40000" lnSpcReduction="20000"/>
          </a:bodyPr>
          <a:lstStyle/>
          <a:p>
            <a:pPr marL="0" indent="0">
              <a:buNone/>
            </a:pPr>
            <a:endParaRPr lang="fr-FR" b="1" dirty="0"/>
          </a:p>
          <a:p>
            <a:pPr marL="0" indent="0">
              <a:buNone/>
            </a:pPr>
            <a:r>
              <a:rPr lang="fr-FR" sz="4000" b="1" dirty="0">
                <a:latin typeface="Corbel" panose="020B0503020204020204" pitchFamily="34" charset="0"/>
              </a:rPr>
              <a:t>Quelques chiffres :</a:t>
            </a:r>
          </a:p>
          <a:p>
            <a:pPr marL="0" indent="0">
              <a:buNone/>
            </a:pPr>
            <a:endParaRPr lang="fr-FR" b="1" dirty="0">
              <a:latin typeface="Corbel" panose="020B0503020204020204" pitchFamily="34" charset="0"/>
            </a:endParaRPr>
          </a:p>
          <a:p>
            <a:r>
              <a:rPr lang="fr-FR" b="1" dirty="0">
                <a:latin typeface="Corbel" panose="020B0503020204020204" pitchFamily="34" charset="0"/>
              </a:rPr>
              <a:t>127 bibliothèques publiques </a:t>
            </a:r>
            <a:r>
              <a:rPr lang="fr-FR" dirty="0">
                <a:latin typeface="Corbel" panose="020B0503020204020204" pitchFamily="34" charset="0"/>
              </a:rPr>
              <a:t>bénéficient dans le Lot des services du Département via la bibliothèque départementale</a:t>
            </a:r>
          </a:p>
          <a:p>
            <a:r>
              <a:rPr lang="fr-FR" b="1" dirty="0">
                <a:latin typeface="Corbel" panose="020B0503020204020204" pitchFamily="34" charset="0"/>
              </a:rPr>
              <a:t>97, 8 % du territoire</a:t>
            </a:r>
            <a:r>
              <a:rPr lang="fr-FR" dirty="0">
                <a:latin typeface="Corbel" panose="020B0503020204020204" pitchFamily="34" charset="0"/>
              </a:rPr>
              <a:t> se trouve à moins de 15 mn d’une bibliothèque dans le Lot</a:t>
            </a:r>
          </a:p>
          <a:p>
            <a:r>
              <a:rPr lang="fr-FR" b="1" dirty="0">
                <a:latin typeface="Corbel" panose="020B0503020204020204" pitchFamily="34" charset="0"/>
              </a:rPr>
              <a:t>19 000 emprunteurs actifs </a:t>
            </a:r>
            <a:r>
              <a:rPr lang="fr-FR" dirty="0">
                <a:latin typeface="Corbel" panose="020B0503020204020204" pitchFamily="34" charset="0"/>
              </a:rPr>
              <a:t>en bibliothèque</a:t>
            </a:r>
          </a:p>
          <a:p>
            <a:r>
              <a:rPr lang="fr-FR" b="1" dirty="0">
                <a:latin typeface="Corbel" panose="020B0503020204020204" pitchFamily="34" charset="0"/>
              </a:rPr>
              <a:t>5 000 inscrits </a:t>
            </a:r>
            <a:r>
              <a:rPr lang="fr-FR" dirty="0">
                <a:latin typeface="Corbel" panose="020B0503020204020204" pitchFamily="34" charset="0"/>
              </a:rPr>
              <a:t>à la médiathèque numérique du Lot (MNL)</a:t>
            </a:r>
          </a:p>
          <a:p>
            <a:r>
              <a:rPr lang="fr-FR" b="1" dirty="0">
                <a:latin typeface="Corbel" panose="020B0503020204020204" pitchFamily="34" charset="0"/>
              </a:rPr>
              <a:t>522 bénévoles et 72 salariés </a:t>
            </a:r>
            <a:r>
              <a:rPr lang="fr-FR" dirty="0">
                <a:latin typeface="Corbel" panose="020B0503020204020204" pitchFamily="34" charset="0"/>
              </a:rPr>
              <a:t>engagés pour la lecture publique </a:t>
            </a:r>
          </a:p>
          <a:p>
            <a:r>
              <a:rPr lang="fr-FR" b="1" dirty="0">
                <a:latin typeface="Corbel" panose="020B0503020204020204" pitchFamily="34" charset="0"/>
              </a:rPr>
              <a:t>72 % des bibliothèques du Lot sont totalement gratuites</a:t>
            </a:r>
            <a:endParaRPr lang="fr-FR" dirty="0">
              <a:latin typeface="Corbel" panose="020B0503020204020204" pitchFamily="34" charset="0"/>
            </a:endParaRPr>
          </a:p>
        </p:txBody>
      </p:sp>
    </p:spTree>
    <p:extLst>
      <p:ext uri="{BB962C8B-B14F-4D97-AF65-F5344CB8AC3E}">
        <p14:creationId xmlns:p14="http://schemas.microsoft.com/office/powerpoint/2010/main" val="361861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anim calcmode="lin" valueType="num">
                                      <p:cBhvr>
                                        <p:cTn id="16" dur="500" fill="hold"/>
                                        <p:tgtEl>
                                          <p:spTgt spid="4"/>
                                        </p:tgtEl>
                                        <p:attrNameLst>
                                          <p:attrName>ppt_x</p:attrName>
                                        </p:attrNameLst>
                                      </p:cBhvr>
                                      <p:tavLst>
                                        <p:tav tm="0">
                                          <p:val>
                                            <p:fltVal val="0.5"/>
                                          </p:val>
                                        </p:tav>
                                        <p:tav tm="100000">
                                          <p:val>
                                            <p:strVal val="#ppt_x"/>
                                          </p:val>
                                        </p:tav>
                                      </p:tavLst>
                                    </p:anim>
                                    <p:anim calcmode="lin" valueType="num">
                                      <p:cBhvr>
                                        <p:cTn id="17"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899592" y="1314954"/>
            <a:ext cx="7972400" cy="3129004"/>
          </a:xfrm>
        </p:spPr>
        <p:txBody>
          <a:bodyPr>
            <a:normAutofit fontScale="85000" lnSpcReduction="20000"/>
          </a:bodyPr>
          <a:lstStyle/>
          <a:p>
            <a:pPr marL="0" indent="0">
              <a:buNone/>
            </a:pPr>
            <a:r>
              <a:rPr lang="fr-FR" sz="2600" b="1" dirty="0">
                <a:latin typeface="Corbel" panose="020B0503020204020204" pitchFamily="34" charset="0"/>
              </a:rPr>
              <a:t>Loi Robert </a:t>
            </a:r>
            <a:r>
              <a:rPr lang="fr-FR" sz="2600" dirty="0">
                <a:latin typeface="Corbel" panose="020B0503020204020204" pitchFamily="34" charset="0"/>
              </a:rPr>
              <a:t>du 21 décembre 2021</a:t>
            </a:r>
          </a:p>
          <a:p>
            <a:pPr marL="0" indent="0">
              <a:buNone/>
            </a:pPr>
            <a:endParaRPr lang="fr-FR" sz="2600" dirty="0">
              <a:latin typeface="Corbel" panose="020B0503020204020204" pitchFamily="34" charset="0"/>
            </a:endParaRPr>
          </a:p>
          <a:p>
            <a:pPr marL="0" indent="0">
              <a:buNone/>
            </a:pPr>
            <a:r>
              <a:rPr lang="fr-FR" sz="2600" b="1" dirty="0">
                <a:latin typeface="Corbel" panose="020B0503020204020204" pitchFamily="34" charset="0"/>
              </a:rPr>
              <a:t>Un plan départemental de lecture publique datant de 2017</a:t>
            </a:r>
          </a:p>
          <a:p>
            <a:pPr marL="0" indent="0">
              <a:buNone/>
            </a:pPr>
            <a:endParaRPr lang="fr-FR" sz="2600" b="1" dirty="0">
              <a:latin typeface="Corbel" panose="020B0503020204020204" pitchFamily="34" charset="0"/>
            </a:endParaRPr>
          </a:p>
          <a:p>
            <a:pPr marL="0" indent="0">
              <a:buNone/>
            </a:pPr>
            <a:r>
              <a:rPr lang="fr-FR" sz="2600" b="1" dirty="0">
                <a:latin typeface="Corbel" panose="020B0503020204020204" pitchFamily="34" charset="0"/>
              </a:rPr>
              <a:t>De nouveaux enjeux : </a:t>
            </a:r>
          </a:p>
          <a:p>
            <a:pPr lvl="1">
              <a:buFont typeface="Wingdings" panose="05000000000000000000" pitchFamily="2" charset="2"/>
              <a:buChar char="ü"/>
            </a:pPr>
            <a:r>
              <a:rPr lang="fr-FR" sz="2100" dirty="0">
                <a:latin typeface="Corbel" panose="020B0503020204020204" pitchFamily="34" charset="0"/>
              </a:rPr>
              <a:t>L’évolution des missions de la BD : nécessaire refonte de la fonction desserte, nouvelles sollicitations en ingénierie de territoire</a:t>
            </a:r>
          </a:p>
          <a:p>
            <a:pPr lvl="1">
              <a:buFont typeface="Wingdings" panose="05000000000000000000" pitchFamily="2" charset="2"/>
              <a:buChar char="ü"/>
            </a:pPr>
            <a:r>
              <a:rPr lang="fr-FR" sz="2100" dirty="0">
                <a:latin typeface="Corbel" panose="020B0503020204020204" pitchFamily="34" charset="0"/>
              </a:rPr>
              <a:t>Les orientations du mandat politique départemental « Lot à venir » : droits culturels, préoccupations environnementales, publics prioritaires </a:t>
            </a:r>
          </a:p>
          <a:p>
            <a:pPr lvl="1">
              <a:buFont typeface="Wingdings" panose="05000000000000000000" pitchFamily="2" charset="2"/>
              <a:buChar char="ü"/>
            </a:pPr>
            <a:r>
              <a:rPr lang="fr-FR" sz="2100" dirty="0">
                <a:latin typeface="Corbel" panose="020B0503020204020204" pitchFamily="34" charset="0"/>
              </a:rPr>
              <a:t>La structuration progressive des réseaux intercommunaux</a:t>
            </a:r>
          </a:p>
          <a:p>
            <a:endParaRPr lang="fr-FR" dirty="0"/>
          </a:p>
        </p:txBody>
      </p:sp>
      <p:sp>
        <p:nvSpPr>
          <p:cNvPr id="6" name="Titre 1">
            <a:extLst>
              <a:ext uri="{FF2B5EF4-FFF2-40B4-BE49-F238E27FC236}">
                <a16:creationId xmlns:a16="http://schemas.microsoft.com/office/drawing/2014/main" id="{CE5D94F5-D82B-439E-AF2C-C2FB13675EF6}"/>
              </a:ext>
            </a:extLst>
          </p:cNvPr>
          <p:cNvSpPr txBox="1">
            <a:spLocks/>
          </p:cNvSpPr>
          <p:nvPr/>
        </p:nvSpPr>
        <p:spPr>
          <a:xfrm>
            <a:off x="395536" y="272149"/>
            <a:ext cx="662473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a:latin typeface="Berlin Sans FB Demi" panose="020E0802020502020306" pitchFamily="34" charset="0"/>
              </a:rPr>
              <a:t>Un contexte favorable…</a:t>
            </a:r>
          </a:p>
        </p:txBody>
      </p:sp>
      <p:sp>
        <p:nvSpPr>
          <p:cNvPr id="7" name="Flèche : droite 6">
            <a:extLst>
              <a:ext uri="{FF2B5EF4-FFF2-40B4-BE49-F238E27FC236}">
                <a16:creationId xmlns:a16="http://schemas.microsoft.com/office/drawing/2014/main" id="{7351FC09-F800-4A70-927F-F7E0AD81D2A2}"/>
              </a:ext>
            </a:extLst>
          </p:cNvPr>
          <p:cNvSpPr/>
          <p:nvPr/>
        </p:nvSpPr>
        <p:spPr>
          <a:xfrm>
            <a:off x="395536" y="1419622"/>
            <a:ext cx="432048" cy="216024"/>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èche : droite 8">
            <a:extLst>
              <a:ext uri="{FF2B5EF4-FFF2-40B4-BE49-F238E27FC236}">
                <a16:creationId xmlns:a16="http://schemas.microsoft.com/office/drawing/2014/main" id="{85689018-6A21-45C9-B0D7-EE838DD6D041}"/>
              </a:ext>
            </a:extLst>
          </p:cNvPr>
          <p:cNvSpPr/>
          <p:nvPr/>
        </p:nvSpPr>
        <p:spPr>
          <a:xfrm>
            <a:off x="395536" y="2004415"/>
            <a:ext cx="432048" cy="216024"/>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èche : droite 9">
            <a:extLst>
              <a:ext uri="{FF2B5EF4-FFF2-40B4-BE49-F238E27FC236}">
                <a16:creationId xmlns:a16="http://schemas.microsoft.com/office/drawing/2014/main" id="{51860AC6-1CB2-4F46-871F-D076CA0C8E1B}"/>
              </a:ext>
            </a:extLst>
          </p:cNvPr>
          <p:cNvSpPr/>
          <p:nvPr/>
        </p:nvSpPr>
        <p:spPr>
          <a:xfrm>
            <a:off x="395536" y="2707038"/>
            <a:ext cx="432048" cy="216024"/>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17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3ACCCED-9CA3-47F2-A2BE-92E021C4B5A8}"/>
              </a:ext>
            </a:extLst>
          </p:cNvPr>
          <p:cNvPicPr>
            <a:picLocks noChangeAspect="1"/>
          </p:cNvPicPr>
          <p:nvPr/>
        </p:nvPicPr>
        <p:blipFill rotWithShape="1">
          <a:blip r:embed="rId3"/>
          <a:srcRect b="4776"/>
          <a:stretch/>
        </p:blipFill>
        <p:spPr>
          <a:xfrm>
            <a:off x="6372200" y="3296150"/>
            <a:ext cx="2592288" cy="1435840"/>
          </a:xfrm>
          <a:prstGeom prst="rect">
            <a:avLst/>
          </a:prstGeom>
        </p:spPr>
      </p:pic>
      <p:sp>
        <p:nvSpPr>
          <p:cNvPr id="3" name="Espace réservé du contenu 2"/>
          <p:cNvSpPr>
            <a:spLocks noGrp="1"/>
          </p:cNvSpPr>
          <p:nvPr>
            <p:ph idx="1"/>
          </p:nvPr>
        </p:nvSpPr>
        <p:spPr>
          <a:xfrm>
            <a:off x="15606" y="1275606"/>
            <a:ext cx="8228801" cy="2880681"/>
          </a:xfrm>
        </p:spPr>
        <p:txBody>
          <a:bodyPr>
            <a:normAutofit fontScale="77500" lnSpcReduction="20000"/>
          </a:bodyPr>
          <a:lstStyle/>
          <a:p>
            <a:pPr marL="457200" lvl="1" indent="0">
              <a:buNone/>
            </a:pPr>
            <a:r>
              <a:rPr lang="fr-FR" sz="2400" dirty="0">
                <a:solidFill>
                  <a:srgbClr val="FFC000"/>
                </a:solidFill>
                <a:latin typeface="Berlin Sans FB Demi" panose="020E0802020502020306" pitchFamily="34" charset="0"/>
              </a:rPr>
              <a:t>1/ </a:t>
            </a:r>
            <a:r>
              <a:rPr lang="fr-FR" sz="2400" dirty="0">
                <a:latin typeface="Corbel" panose="020B0503020204020204" pitchFamily="34" charset="0"/>
              </a:rPr>
              <a:t>Doter la BD d’un </a:t>
            </a:r>
            <a:r>
              <a:rPr lang="fr-FR" sz="2400" b="1" dirty="0">
                <a:latin typeface="Corbel" panose="020B0503020204020204" pitchFamily="34" charset="0"/>
              </a:rPr>
              <a:t>outil de pilotage et d’évaluation pluriannuel</a:t>
            </a:r>
          </a:p>
          <a:p>
            <a:pPr marL="457200" lvl="1" indent="0">
              <a:buNone/>
            </a:pPr>
            <a:endParaRPr lang="fr-FR" sz="2400" dirty="0">
              <a:latin typeface="Corbel" panose="020B0503020204020204" pitchFamily="34" charset="0"/>
            </a:endParaRPr>
          </a:p>
          <a:p>
            <a:pPr marL="457200" lvl="1" indent="0">
              <a:buNone/>
            </a:pPr>
            <a:r>
              <a:rPr lang="fr-FR" sz="2500" dirty="0">
                <a:solidFill>
                  <a:srgbClr val="FFC000"/>
                </a:solidFill>
                <a:latin typeface="Berlin Sans FB Demi" panose="020E0802020502020306" pitchFamily="34" charset="0"/>
              </a:rPr>
              <a:t>2/ </a:t>
            </a:r>
            <a:r>
              <a:rPr lang="fr-FR" sz="2400" dirty="0">
                <a:latin typeface="Corbel" panose="020B0503020204020204" pitchFamily="34" charset="0"/>
              </a:rPr>
              <a:t>Prendre en compte les </a:t>
            </a:r>
            <a:r>
              <a:rPr lang="fr-FR" sz="2400" b="1" dirty="0">
                <a:latin typeface="Corbel" panose="020B0503020204020204" pitchFamily="34" charset="0"/>
              </a:rPr>
              <a:t>évolutions constatées</a:t>
            </a:r>
            <a:endParaRPr lang="fr-FR" sz="2400" dirty="0">
              <a:latin typeface="Corbel" panose="020B0503020204020204" pitchFamily="34" charset="0"/>
            </a:endParaRPr>
          </a:p>
          <a:p>
            <a:pPr marL="457200" lvl="1" indent="0">
              <a:buNone/>
            </a:pPr>
            <a:endParaRPr lang="fr-FR" sz="2400" dirty="0">
              <a:latin typeface="Corbel" panose="020B0503020204020204" pitchFamily="34" charset="0"/>
            </a:endParaRPr>
          </a:p>
          <a:p>
            <a:pPr marL="457200" lvl="1" indent="0">
              <a:buNone/>
            </a:pPr>
            <a:r>
              <a:rPr lang="fr-FR" sz="2500" dirty="0">
                <a:solidFill>
                  <a:srgbClr val="FFC000"/>
                </a:solidFill>
                <a:latin typeface="Berlin Sans FB Demi" panose="020E0802020502020306" pitchFamily="34" charset="0"/>
              </a:rPr>
              <a:t>3/ </a:t>
            </a:r>
            <a:r>
              <a:rPr lang="fr-FR" sz="2400" dirty="0">
                <a:latin typeface="Corbel" panose="020B0503020204020204" pitchFamily="34" charset="0"/>
              </a:rPr>
              <a:t>Rendre plus lisible </a:t>
            </a:r>
            <a:r>
              <a:rPr lang="fr-FR" sz="2400" b="1" dirty="0">
                <a:latin typeface="Corbel" panose="020B0503020204020204" pitchFamily="34" charset="0"/>
              </a:rPr>
              <a:t>le</a:t>
            </a:r>
            <a:r>
              <a:rPr lang="fr-FR" sz="2400" dirty="0">
                <a:latin typeface="Corbel" panose="020B0503020204020204" pitchFamily="34" charset="0"/>
              </a:rPr>
              <a:t> </a:t>
            </a:r>
            <a:r>
              <a:rPr lang="fr-FR" sz="2400" b="1" dirty="0">
                <a:latin typeface="Corbel" panose="020B0503020204020204" pitchFamily="34" charset="0"/>
              </a:rPr>
              <a:t>rôle et les compétences du Département</a:t>
            </a:r>
          </a:p>
          <a:p>
            <a:pPr marL="457200" lvl="1" indent="0">
              <a:buNone/>
            </a:pPr>
            <a:endParaRPr lang="fr-FR" sz="2400" dirty="0">
              <a:latin typeface="Corbel" panose="020B0503020204020204" pitchFamily="34" charset="0"/>
            </a:endParaRPr>
          </a:p>
          <a:p>
            <a:pPr marL="457200" lvl="1" indent="0">
              <a:buNone/>
            </a:pPr>
            <a:r>
              <a:rPr lang="fr-FR" sz="2500" dirty="0">
                <a:solidFill>
                  <a:srgbClr val="FFC000"/>
                </a:solidFill>
                <a:latin typeface="Berlin Sans FB Demi" panose="020E0802020502020306" pitchFamily="34" charset="0"/>
              </a:rPr>
              <a:t>4/ </a:t>
            </a:r>
            <a:r>
              <a:rPr lang="fr-FR" sz="2400" dirty="0">
                <a:latin typeface="Corbel" panose="020B0503020204020204" pitchFamily="34" charset="0"/>
              </a:rPr>
              <a:t>S’inscrire en </a:t>
            </a:r>
            <a:r>
              <a:rPr lang="fr-FR" sz="2400" b="1" dirty="0">
                <a:latin typeface="Corbel" panose="020B0503020204020204" pitchFamily="34" charset="0"/>
              </a:rPr>
              <a:t>complémentarité </a:t>
            </a:r>
            <a:r>
              <a:rPr lang="fr-FR" sz="2400" dirty="0">
                <a:latin typeface="Corbel" panose="020B0503020204020204" pitchFamily="34" charset="0"/>
              </a:rPr>
              <a:t>des autres politiques de lecture publique</a:t>
            </a:r>
          </a:p>
          <a:p>
            <a:pPr marL="457200" lvl="1" indent="0">
              <a:buNone/>
            </a:pPr>
            <a:endParaRPr lang="fr-FR" sz="2400" dirty="0">
              <a:latin typeface="Corbel" panose="020B0503020204020204" pitchFamily="34" charset="0"/>
            </a:endParaRPr>
          </a:p>
          <a:p>
            <a:pPr marL="457200" lvl="1" indent="0">
              <a:buNone/>
            </a:pPr>
            <a:r>
              <a:rPr lang="fr-FR" sz="2500" dirty="0">
                <a:solidFill>
                  <a:srgbClr val="FFC000"/>
                </a:solidFill>
                <a:latin typeface="Berlin Sans FB Demi" panose="020E0802020502020306" pitchFamily="34" charset="0"/>
              </a:rPr>
              <a:t>5/ </a:t>
            </a:r>
            <a:r>
              <a:rPr lang="fr-FR" sz="2400" b="1" dirty="0">
                <a:latin typeface="Corbel" panose="020B0503020204020204" pitchFamily="34" charset="0"/>
              </a:rPr>
              <a:t>Rénover</a:t>
            </a:r>
            <a:r>
              <a:rPr lang="fr-FR" sz="2400" dirty="0">
                <a:latin typeface="Corbel" panose="020B0503020204020204" pitchFamily="34" charset="0"/>
              </a:rPr>
              <a:t> le service pour le rendre plus performant</a:t>
            </a:r>
          </a:p>
          <a:p>
            <a:endParaRPr lang="fr-FR" dirty="0"/>
          </a:p>
        </p:txBody>
      </p:sp>
      <p:sp>
        <p:nvSpPr>
          <p:cNvPr id="5" name="Titre 1">
            <a:extLst>
              <a:ext uri="{FF2B5EF4-FFF2-40B4-BE49-F238E27FC236}">
                <a16:creationId xmlns:a16="http://schemas.microsoft.com/office/drawing/2014/main" id="{CAA88E97-714A-4BAA-BDD2-0B2C713E1890}"/>
              </a:ext>
            </a:extLst>
          </p:cNvPr>
          <p:cNvSpPr txBox="1">
            <a:spLocks/>
          </p:cNvSpPr>
          <p:nvPr/>
        </p:nvSpPr>
        <p:spPr>
          <a:xfrm>
            <a:off x="395536" y="272149"/>
            <a:ext cx="662473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a:latin typeface="Berlin Sans FB Demi" panose="020E0802020502020306" pitchFamily="34" charset="0"/>
              </a:rPr>
              <a:t>… et des objectifs affichés</a:t>
            </a:r>
          </a:p>
        </p:txBody>
      </p:sp>
    </p:spTree>
    <p:extLst>
      <p:ext uri="{BB962C8B-B14F-4D97-AF65-F5344CB8AC3E}">
        <p14:creationId xmlns:p14="http://schemas.microsoft.com/office/powerpoint/2010/main" val="255283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a:extLst>
              <a:ext uri="{FF2B5EF4-FFF2-40B4-BE49-F238E27FC236}">
                <a16:creationId xmlns:a16="http://schemas.microsoft.com/office/drawing/2014/main" id="{3B9C4B6D-77FC-4173-AF58-DAAB4BD0422D}"/>
              </a:ext>
            </a:extLst>
          </p:cNvPr>
          <p:cNvPicPr>
            <a:picLocks noGrp="1" noChangeAspect="1"/>
          </p:cNvPicPr>
          <p:nvPr>
            <p:ph sz="half" idx="1"/>
          </p:nvPr>
        </p:nvPicPr>
        <p:blipFill>
          <a:blip r:embed="rId3"/>
          <a:stretch>
            <a:fillRect/>
          </a:stretch>
        </p:blipFill>
        <p:spPr>
          <a:xfrm>
            <a:off x="971600" y="1495245"/>
            <a:ext cx="7488832" cy="2352373"/>
          </a:xfrm>
          <a:prstGeom prst="rect">
            <a:avLst/>
          </a:prstGeom>
        </p:spPr>
      </p:pic>
      <p:pic>
        <p:nvPicPr>
          <p:cNvPr id="7" name="Image 6">
            <a:extLst>
              <a:ext uri="{FF2B5EF4-FFF2-40B4-BE49-F238E27FC236}">
                <a16:creationId xmlns:a16="http://schemas.microsoft.com/office/drawing/2014/main" id="{997F8A2B-5C1C-485E-8DC0-A4363FB37797}"/>
              </a:ext>
            </a:extLst>
          </p:cNvPr>
          <p:cNvPicPr>
            <a:picLocks noChangeAspect="1"/>
          </p:cNvPicPr>
          <p:nvPr/>
        </p:nvPicPr>
        <p:blipFill>
          <a:blip r:embed="rId4"/>
          <a:stretch>
            <a:fillRect/>
          </a:stretch>
        </p:blipFill>
        <p:spPr>
          <a:xfrm>
            <a:off x="3684623" y="339502"/>
            <a:ext cx="887377" cy="887377"/>
          </a:xfrm>
          <a:prstGeom prst="rect">
            <a:avLst/>
          </a:prstGeom>
        </p:spPr>
      </p:pic>
      <p:sp>
        <p:nvSpPr>
          <p:cNvPr id="6" name="Titre 1">
            <a:extLst>
              <a:ext uri="{FF2B5EF4-FFF2-40B4-BE49-F238E27FC236}">
                <a16:creationId xmlns:a16="http://schemas.microsoft.com/office/drawing/2014/main" id="{09F07A85-D4E3-4A48-A9D7-32B415104173}"/>
              </a:ext>
            </a:extLst>
          </p:cNvPr>
          <p:cNvSpPr txBox="1">
            <a:spLocks/>
          </p:cNvSpPr>
          <p:nvPr/>
        </p:nvSpPr>
        <p:spPr>
          <a:xfrm>
            <a:off x="395536" y="272149"/>
            <a:ext cx="662473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a:latin typeface="Berlin Sans FB Demi" panose="020E0802020502020306" pitchFamily="34" charset="0"/>
              </a:rPr>
              <a:t>3 objectifs stratégiques</a:t>
            </a:r>
          </a:p>
        </p:txBody>
      </p:sp>
    </p:spTree>
    <p:extLst>
      <p:ext uri="{BB962C8B-B14F-4D97-AF65-F5344CB8AC3E}">
        <p14:creationId xmlns:p14="http://schemas.microsoft.com/office/powerpoint/2010/main" val="3095316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605250C-D41B-4515-9E4E-259590E68F8A}"/>
              </a:ext>
            </a:extLst>
          </p:cNvPr>
          <p:cNvSpPr/>
          <p:nvPr/>
        </p:nvSpPr>
        <p:spPr>
          <a:xfrm>
            <a:off x="2133845" y="1180457"/>
            <a:ext cx="7010155" cy="3479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8" name="Rectangle 7">
            <a:extLst>
              <a:ext uri="{FF2B5EF4-FFF2-40B4-BE49-F238E27FC236}">
                <a16:creationId xmlns:a16="http://schemas.microsoft.com/office/drawing/2014/main" id="{11A50EB8-8922-4591-92CC-FDBB86FDD5A5}"/>
              </a:ext>
            </a:extLst>
          </p:cNvPr>
          <p:cNvSpPr/>
          <p:nvPr/>
        </p:nvSpPr>
        <p:spPr>
          <a:xfrm>
            <a:off x="1331640" y="3632125"/>
            <a:ext cx="7565876" cy="307777"/>
          </a:xfrm>
          <a:prstGeom prst="rect">
            <a:avLst/>
          </a:prstGeom>
        </p:spPr>
        <p:txBody>
          <a:bodyPr wrap="square">
            <a:spAutoFit/>
          </a:bodyPr>
          <a:lstStyle/>
          <a:p>
            <a:pPr algn="r"/>
            <a:r>
              <a:rPr lang="fr-FR" sz="1400" b="1" dirty="0">
                <a:solidFill>
                  <a:schemeClr val="bg1"/>
                </a:solidFill>
                <a:latin typeface="Corbel" panose="020B0503020204020204" pitchFamily="34" charset="0"/>
              </a:rPr>
              <a:t>Des actions concrètes pour les bibliothèques dès 2024 :</a:t>
            </a:r>
          </a:p>
        </p:txBody>
      </p:sp>
      <p:sp>
        <p:nvSpPr>
          <p:cNvPr id="9" name="Rectangle 8">
            <a:extLst>
              <a:ext uri="{FF2B5EF4-FFF2-40B4-BE49-F238E27FC236}">
                <a16:creationId xmlns:a16="http://schemas.microsoft.com/office/drawing/2014/main" id="{FD542638-FFC8-474A-8737-1634EC496DE0}"/>
              </a:ext>
            </a:extLst>
          </p:cNvPr>
          <p:cNvSpPr/>
          <p:nvPr/>
        </p:nvSpPr>
        <p:spPr>
          <a:xfrm>
            <a:off x="766355" y="3849310"/>
            <a:ext cx="8141940" cy="738664"/>
          </a:xfrm>
          <a:prstGeom prst="rect">
            <a:avLst/>
          </a:prstGeom>
        </p:spPr>
        <p:txBody>
          <a:bodyPr wrap="square">
            <a:spAutoFit/>
          </a:bodyPr>
          <a:lstStyle/>
          <a:p>
            <a:pPr algn="r"/>
            <a:r>
              <a:rPr lang="fr-FR" sz="1400" dirty="0">
                <a:solidFill>
                  <a:schemeClr val="bg1"/>
                </a:solidFill>
                <a:latin typeface="Corbel" panose="020B0503020204020204" pitchFamily="34" charset="0"/>
              </a:rPr>
              <a:t>Création d’un pôle « Ingénierie de territoire »</a:t>
            </a:r>
          </a:p>
          <a:p>
            <a:pPr algn="r"/>
            <a:r>
              <a:rPr lang="fr-FR" sz="1400" dirty="0">
                <a:solidFill>
                  <a:schemeClr val="bg1"/>
                </a:solidFill>
                <a:latin typeface="Corbel" panose="020B0503020204020204" pitchFamily="34" charset="0"/>
              </a:rPr>
              <a:t>Création d’une boîte à outils en ligne pour le conseil aux bibliothèques</a:t>
            </a:r>
          </a:p>
          <a:p>
            <a:pPr algn="r"/>
            <a:r>
              <a:rPr lang="fr-FR" sz="1400" dirty="0">
                <a:solidFill>
                  <a:schemeClr val="bg1"/>
                </a:solidFill>
                <a:latin typeface="Corbel" panose="020B0503020204020204" pitchFamily="34" charset="0"/>
              </a:rPr>
              <a:t>Création d’une liste de diffusion « </a:t>
            </a:r>
            <a:r>
              <a:rPr lang="fr-FR" sz="1400" dirty="0" err="1">
                <a:solidFill>
                  <a:schemeClr val="bg1"/>
                </a:solidFill>
                <a:latin typeface="Corbel" panose="020B0503020204020204" pitchFamily="34" charset="0"/>
              </a:rPr>
              <a:t>InstantPro</a:t>
            </a:r>
            <a:r>
              <a:rPr lang="fr-FR" sz="1400" dirty="0">
                <a:solidFill>
                  <a:schemeClr val="bg1"/>
                </a:solidFill>
                <a:latin typeface="Corbel" panose="020B0503020204020204" pitchFamily="34" charset="0"/>
              </a:rPr>
              <a:t> »</a:t>
            </a:r>
          </a:p>
        </p:txBody>
      </p:sp>
      <p:sp>
        <p:nvSpPr>
          <p:cNvPr id="7" name="Titre 1">
            <a:extLst>
              <a:ext uri="{FF2B5EF4-FFF2-40B4-BE49-F238E27FC236}">
                <a16:creationId xmlns:a16="http://schemas.microsoft.com/office/drawing/2014/main" id="{FAD5FD10-EE02-4F94-8DD3-331AC8E53F91}"/>
              </a:ext>
            </a:extLst>
          </p:cNvPr>
          <p:cNvSpPr txBox="1">
            <a:spLocks/>
          </p:cNvSpPr>
          <p:nvPr/>
        </p:nvSpPr>
        <p:spPr>
          <a:xfrm>
            <a:off x="395536" y="272149"/>
            <a:ext cx="662473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a:latin typeface="Berlin Sans FB Demi" panose="020E0802020502020306" pitchFamily="34" charset="0"/>
              </a:rPr>
              <a:t>Objectif 1 : Ingénierie</a:t>
            </a:r>
          </a:p>
        </p:txBody>
      </p:sp>
      <p:sp>
        <p:nvSpPr>
          <p:cNvPr id="11" name="Rectangle 10">
            <a:extLst>
              <a:ext uri="{FF2B5EF4-FFF2-40B4-BE49-F238E27FC236}">
                <a16:creationId xmlns:a16="http://schemas.microsoft.com/office/drawing/2014/main" id="{F2A3BCAA-2D8D-4985-A4E5-F619D398E239}"/>
              </a:ext>
            </a:extLst>
          </p:cNvPr>
          <p:cNvSpPr/>
          <p:nvPr/>
        </p:nvSpPr>
        <p:spPr>
          <a:xfrm>
            <a:off x="2552665" y="1366049"/>
            <a:ext cx="6480720" cy="2069797"/>
          </a:xfrm>
          <a:prstGeom prst="rect">
            <a:avLst/>
          </a:prstGeom>
        </p:spPr>
        <p:txBody>
          <a:bodyPr wrap="square">
            <a:spAutoFit/>
          </a:bodyPr>
          <a:lstStyle/>
          <a:p>
            <a:pPr algn="just"/>
            <a:r>
              <a:rPr lang="fr-FR" sz="1400" dirty="0">
                <a:solidFill>
                  <a:schemeClr val="bg1"/>
                </a:solidFill>
                <a:latin typeface="Corbel" panose="020B0503020204020204" pitchFamily="34" charset="0"/>
              </a:rPr>
              <a:t>Organiser le service de la lecture publique à l’échelle du territoire ; EPCI, bassin de vie</a:t>
            </a:r>
          </a:p>
          <a:p>
            <a:pPr algn="just"/>
            <a:endParaRPr lang="fr-FR" sz="900" dirty="0">
              <a:solidFill>
                <a:schemeClr val="bg1"/>
              </a:solidFill>
              <a:latin typeface="Corbel" panose="020B0503020204020204" pitchFamily="34" charset="0"/>
            </a:endParaRPr>
          </a:p>
          <a:p>
            <a:pPr algn="just"/>
            <a:r>
              <a:rPr lang="fr-FR" sz="1400" dirty="0">
                <a:solidFill>
                  <a:schemeClr val="bg1"/>
                </a:solidFill>
                <a:latin typeface="Corbel" panose="020B0503020204020204" pitchFamily="34" charset="0"/>
              </a:rPr>
              <a:t>Moderniser les bibliothèques : qualification du bénévolat, soutien à l’aménagement, convention d’objectifs et de moyens</a:t>
            </a:r>
          </a:p>
          <a:p>
            <a:pPr algn="just"/>
            <a:endParaRPr lang="fr-FR" sz="900" dirty="0">
              <a:solidFill>
                <a:schemeClr val="bg1"/>
              </a:solidFill>
              <a:latin typeface="Corbel" panose="020B0503020204020204" pitchFamily="34" charset="0"/>
            </a:endParaRPr>
          </a:p>
          <a:p>
            <a:pPr algn="just"/>
            <a:r>
              <a:rPr lang="fr-FR" sz="1400" dirty="0">
                <a:solidFill>
                  <a:schemeClr val="bg1"/>
                </a:solidFill>
                <a:latin typeface="Corbel" panose="020B0503020204020204" pitchFamily="34" charset="0"/>
              </a:rPr>
              <a:t>Développer la communication en faveur des bibliothèques publiques : grand public, élus</a:t>
            </a:r>
          </a:p>
          <a:p>
            <a:pPr algn="just"/>
            <a:endParaRPr lang="fr-FR" sz="900" dirty="0">
              <a:solidFill>
                <a:schemeClr val="bg1"/>
              </a:solidFill>
              <a:latin typeface="Corbel" panose="020B0503020204020204" pitchFamily="34" charset="0"/>
            </a:endParaRPr>
          </a:p>
          <a:p>
            <a:pPr algn="just"/>
            <a:r>
              <a:rPr lang="fr-FR" sz="1400" dirty="0">
                <a:solidFill>
                  <a:schemeClr val="bg1"/>
                </a:solidFill>
                <a:latin typeface="Corbel" panose="020B0503020204020204" pitchFamily="34" charset="0"/>
              </a:rPr>
              <a:t>Proposer une offre en ingénierie de territoire et formation en matière de lecture publique</a:t>
            </a:r>
          </a:p>
        </p:txBody>
      </p:sp>
      <p:sp>
        <p:nvSpPr>
          <p:cNvPr id="14" name="Rectangle 1">
            <a:extLst>
              <a:ext uri="{FF2B5EF4-FFF2-40B4-BE49-F238E27FC236}">
                <a16:creationId xmlns:a16="http://schemas.microsoft.com/office/drawing/2014/main" id="{0CF60D4F-B5EC-4D60-97E4-D0011BB234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Image 15">
            <a:extLst>
              <a:ext uri="{FF2B5EF4-FFF2-40B4-BE49-F238E27FC236}">
                <a16:creationId xmlns:a16="http://schemas.microsoft.com/office/drawing/2014/main" id="{E4492163-3687-45A5-8F03-76AF600BB442}"/>
              </a:ext>
            </a:extLst>
          </p:cNvPr>
          <p:cNvPicPr>
            <a:picLocks noChangeAspect="1"/>
          </p:cNvPicPr>
          <p:nvPr/>
        </p:nvPicPr>
        <p:blipFill rotWithShape="1">
          <a:blip r:embed="rId3"/>
          <a:srcRect l="60595" t="29001" r="23175" b="22000"/>
          <a:stretch/>
        </p:blipFill>
        <p:spPr>
          <a:xfrm>
            <a:off x="0" y="1180456"/>
            <a:ext cx="2133845" cy="3479525"/>
          </a:xfrm>
          <a:prstGeom prst="rect">
            <a:avLst/>
          </a:prstGeom>
        </p:spPr>
      </p:pic>
      <p:sp>
        <p:nvSpPr>
          <p:cNvPr id="18" name="Flèche : droite 17">
            <a:extLst>
              <a:ext uri="{FF2B5EF4-FFF2-40B4-BE49-F238E27FC236}">
                <a16:creationId xmlns:a16="http://schemas.microsoft.com/office/drawing/2014/main" id="{BC59CFE3-7388-4A28-9947-167C8A89545F}"/>
              </a:ext>
            </a:extLst>
          </p:cNvPr>
          <p:cNvSpPr/>
          <p:nvPr/>
        </p:nvSpPr>
        <p:spPr>
          <a:xfrm>
            <a:off x="2280942" y="1485412"/>
            <a:ext cx="274834" cy="15023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Flèche : droite 18">
            <a:extLst>
              <a:ext uri="{FF2B5EF4-FFF2-40B4-BE49-F238E27FC236}">
                <a16:creationId xmlns:a16="http://schemas.microsoft.com/office/drawing/2014/main" id="{6527D89B-EBAC-40A4-8307-A5A469AC16B2}"/>
              </a:ext>
            </a:extLst>
          </p:cNvPr>
          <p:cNvSpPr/>
          <p:nvPr/>
        </p:nvSpPr>
        <p:spPr>
          <a:xfrm>
            <a:off x="2280942" y="1845452"/>
            <a:ext cx="274834" cy="15023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Flèche : droite 20">
            <a:extLst>
              <a:ext uri="{FF2B5EF4-FFF2-40B4-BE49-F238E27FC236}">
                <a16:creationId xmlns:a16="http://schemas.microsoft.com/office/drawing/2014/main" id="{906A8701-4F00-43E6-BB9C-DDB300CE93C5}"/>
              </a:ext>
            </a:extLst>
          </p:cNvPr>
          <p:cNvSpPr/>
          <p:nvPr/>
        </p:nvSpPr>
        <p:spPr>
          <a:xfrm>
            <a:off x="2267744" y="2355726"/>
            <a:ext cx="274834" cy="15023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Flèche : droite 21">
            <a:extLst>
              <a:ext uri="{FF2B5EF4-FFF2-40B4-BE49-F238E27FC236}">
                <a16:creationId xmlns:a16="http://schemas.microsoft.com/office/drawing/2014/main" id="{0919D901-EF49-408A-8B74-57C8F1FB2899}"/>
              </a:ext>
            </a:extLst>
          </p:cNvPr>
          <p:cNvSpPr/>
          <p:nvPr/>
        </p:nvSpPr>
        <p:spPr>
          <a:xfrm>
            <a:off x="2272379" y="2931790"/>
            <a:ext cx="274834" cy="15023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78278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1760F84-9CE7-4291-A8D4-223C7A3642BA}"/>
              </a:ext>
            </a:extLst>
          </p:cNvPr>
          <p:cNvSpPr/>
          <p:nvPr/>
        </p:nvSpPr>
        <p:spPr>
          <a:xfrm>
            <a:off x="2133845" y="1180457"/>
            <a:ext cx="7010155" cy="34795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7" name="Rectangle 6">
            <a:extLst>
              <a:ext uri="{FF2B5EF4-FFF2-40B4-BE49-F238E27FC236}">
                <a16:creationId xmlns:a16="http://schemas.microsoft.com/office/drawing/2014/main" id="{9C982BE3-5610-4F92-900B-BC9F2F1FFE9E}"/>
              </a:ext>
            </a:extLst>
          </p:cNvPr>
          <p:cNvSpPr/>
          <p:nvPr/>
        </p:nvSpPr>
        <p:spPr>
          <a:xfrm>
            <a:off x="837928" y="3643888"/>
            <a:ext cx="8064896" cy="523220"/>
          </a:xfrm>
          <a:prstGeom prst="rect">
            <a:avLst/>
          </a:prstGeom>
        </p:spPr>
        <p:txBody>
          <a:bodyPr wrap="square">
            <a:spAutoFit/>
          </a:bodyPr>
          <a:lstStyle/>
          <a:p>
            <a:pPr algn="r"/>
            <a:r>
              <a:rPr lang="fr-FR" sz="1400" dirty="0">
                <a:solidFill>
                  <a:schemeClr val="bg1"/>
                </a:solidFill>
                <a:latin typeface="Corbel" panose="020B0503020204020204" pitchFamily="34" charset="0"/>
              </a:rPr>
              <a:t>Adaptation et diversification des modalités de desserte des bibliothèques</a:t>
            </a:r>
          </a:p>
          <a:p>
            <a:pPr algn="r"/>
            <a:r>
              <a:rPr lang="fr-FR" sz="1400" dirty="0">
                <a:solidFill>
                  <a:schemeClr val="bg1"/>
                </a:solidFill>
                <a:latin typeface="Corbel" panose="020B0503020204020204" pitchFamily="34" charset="0"/>
              </a:rPr>
              <a:t>Développement du travail de médiation des collections</a:t>
            </a:r>
          </a:p>
        </p:txBody>
      </p:sp>
      <p:sp>
        <p:nvSpPr>
          <p:cNvPr id="8" name="Rectangle 7">
            <a:extLst>
              <a:ext uri="{FF2B5EF4-FFF2-40B4-BE49-F238E27FC236}">
                <a16:creationId xmlns:a16="http://schemas.microsoft.com/office/drawing/2014/main" id="{22DABCFA-F118-497A-9481-9F3D0BF5C281}"/>
              </a:ext>
            </a:extLst>
          </p:cNvPr>
          <p:cNvSpPr/>
          <p:nvPr/>
        </p:nvSpPr>
        <p:spPr>
          <a:xfrm>
            <a:off x="1187624" y="3336111"/>
            <a:ext cx="7715200" cy="307777"/>
          </a:xfrm>
          <a:prstGeom prst="rect">
            <a:avLst/>
          </a:prstGeom>
        </p:spPr>
        <p:txBody>
          <a:bodyPr wrap="square">
            <a:spAutoFit/>
          </a:bodyPr>
          <a:lstStyle/>
          <a:p>
            <a:pPr algn="r"/>
            <a:r>
              <a:rPr lang="fr-FR" sz="1400" b="1" dirty="0">
                <a:solidFill>
                  <a:schemeClr val="bg1"/>
                </a:solidFill>
                <a:latin typeface="Corbel" panose="020B0503020204020204" pitchFamily="34" charset="0"/>
              </a:rPr>
              <a:t>Des actions concrètes pour les bibliothèques dès 2024 :</a:t>
            </a:r>
          </a:p>
        </p:txBody>
      </p:sp>
      <p:sp>
        <p:nvSpPr>
          <p:cNvPr id="9" name="Titre 1">
            <a:extLst>
              <a:ext uri="{FF2B5EF4-FFF2-40B4-BE49-F238E27FC236}">
                <a16:creationId xmlns:a16="http://schemas.microsoft.com/office/drawing/2014/main" id="{9FC6A4C9-C3FB-4964-8C8A-0D220046403D}"/>
              </a:ext>
            </a:extLst>
          </p:cNvPr>
          <p:cNvSpPr txBox="1">
            <a:spLocks/>
          </p:cNvSpPr>
          <p:nvPr/>
        </p:nvSpPr>
        <p:spPr>
          <a:xfrm>
            <a:off x="395536" y="272149"/>
            <a:ext cx="662473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a:latin typeface="Berlin Sans FB Demi" panose="020E0802020502020306" pitchFamily="34" charset="0"/>
              </a:rPr>
              <a:t>Objectif 2 : Diffusion</a:t>
            </a:r>
          </a:p>
        </p:txBody>
      </p:sp>
      <p:pic>
        <p:nvPicPr>
          <p:cNvPr id="10" name="Image 9">
            <a:extLst>
              <a:ext uri="{FF2B5EF4-FFF2-40B4-BE49-F238E27FC236}">
                <a16:creationId xmlns:a16="http://schemas.microsoft.com/office/drawing/2014/main" id="{8154B4B4-7A52-4ECE-9022-7DA92A23624F}"/>
              </a:ext>
            </a:extLst>
          </p:cNvPr>
          <p:cNvPicPr>
            <a:picLocks noChangeAspect="1"/>
          </p:cNvPicPr>
          <p:nvPr/>
        </p:nvPicPr>
        <p:blipFill rotWithShape="1">
          <a:blip r:embed="rId3"/>
          <a:srcRect l="40162" t="9780" r="32163" b="10512"/>
          <a:stretch/>
        </p:blipFill>
        <p:spPr>
          <a:xfrm>
            <a:off x="-13004" y="1180456"/>
            <a:ext cx="2147755" cy="3479525"/>
          </a:xfrm>
          <a:prstGeom prst="rect">
            <a:avLst/>
          </a:prstGeom>
        </p:spPr>
      </p:pic>
      <p:sp>
        <p:nvSpPr>
          <p:cNvPr id="13" name="Rectangle 12">
            <a:extLst>
              <a:ext uri="{FF2B5EF4-FFF2-40B4-BE49-F238E27FC236}">
                <a16:creationId xmlns:a16="http://schemas.microsoft.com/office/drawing/2014/main" id="{4E10F920-D0FE-4792-B649-5EC60EC74E45}"/>
              </a:ext>
            </a:extLst>
          </p:cNvPr>
          <p:cNvSpPr/>
          <p:nvPr/>
        </p:nvSpPr>
        <p:spPr>
          <a:xfrm>
            <a:off x="2555776" y="1828121"/>
            <a:ext cx="6347048" cy="992579"/>
          </a:xfrm>
          <a:prstGeom prst="rect">
            <a:avLst/>
          </a:prstGeom>
        </p:spPr>
        <p:txBody>
          <a:bodyPr wrap="square">
            <a:spAutoFit/>
          </a:bodyPr>
          <a:lstStyle/>
          <a:p>
            <a:pPr algn="just"/>
            <a:r>
              <a:rPr lang="fr-FR" sz="1600" dirty="0">
                <a:solidFill>
                  <a:schemeClr val="bg1"/>
                </a:solidFill>
                <a:latin typeface="Corbel" panose="020B0503020204020204" pitchFamily="34" charset="0"/>
              </a:rPr>
              <a:t>Adapter et valoriser l’offre documentaire et numérique (Médiathèque numérique du Lot)</a:t>
            </a:r>
          </a:p>
          <a:p>
            <a:pPr algn="just"/>
            <a:endParaRPr lang="fr-FR" sz="1050" dirty="0">
              <a:solidFill>
                <a:schemeClr val="bg1"/>
              </a:solidFill>
              <a:latin typeface="Corbel" panose="020B0503020204020204" pitchFamily="34" charset="0"/>
            </a:endParaRPr>
          </a:p>
          <a:p>
            <a:pPr algn="just"/>
            <a:r>
              <a:rPr lang="fr-FR" sz="1600" dirty="0">
                <a:solidFill>
                  <a:schemeClr val="bg1"/>
                </a:solidFill>
                <a:latin typeface="Corbel" panose="020B0503020204020204" pitchFamily="34" charset="0"/>
              </a:rPr>
              <a:t>Adapter la diffusion de l’offre documentaire (desserte des bibliothèques)</a:t>
            </a:r>
          </a:p>
        </p:txBody>
      </p:sp>
      <p:sp>
        <p:nvSpPr>
          <p:cNvPr id="14" name="Flèche : droite 13">
            <a:extLst>
              <a:ext uri="{FF2B5EF4-FFF2-40B4-BE49-F238E27FC236}">
                <a16:creationId xmlns:a16="http://schemas.microsoft.com/office/drawing/2014/main" id="{511ABA89-F7AE-4460-BA77-266B26DCCDC8}"/>
              </a:ext>
            </a:extLst>
          </p:cNvPr>
          <p:cNvSpPr/>
          <p:nvPr/>
        </p:nvSpPr>
        <p:spPr>
          <a:xfrm>
            <a:off x="2280942" y="1923678"/>
            <a:ext cx="274834" cy="15023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Flèche : droite 14">
            <a:extLst>
              <a:ext uri="{FF2B5EF4-FFF2-40B4-BE49-F238E27FC236}">
                <a16:creationId xmlns:a16="http://schemas.microsoft.com/office/drawing/2014/main" id="{193AB008-8F93-42D2-A6F1-66ED3051B249}"/>
              </a:ext>
            </a:extLst>
          </p:cNvPr>
          <p:cNvSpPr/>
          <p:nvPr/>
        </p:nvSpPr>
        <p:spPr>
          <a:xfrm>
            <a:off x="2280942" y="2565532"/>
            <a:ext cx="274834" cy="15023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18824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5079D97-AF04-4D17-AC65-7F50658DC805}"/>
              </a:ext>
            </a:extLst>
          </p:cNvPr>
          <p:cNvSpPr/>
          <p:nvPr/>
        </p:nvSpPr>
        <p:spPr>
          <a:xfrm>
            <a:off x="2133845" y="1177884"/>
            <a:ext cx="7010155" cy="3482097"/>
          </a:xfrm>
          <a:prstGeom prst="rect">
            <a:avLst/>
          </a:prstGeom>
          <a:solidFill>
            <a:srgbClr val="D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1300" dirty="0">
              <a:solidFill>
                <a:schemeClr val="bg1"/>
              </a:solidFill>
              <a:latin typeface="Corbel" panose="020B0503020204020204" pitchFamily="34" charset="0"/>
            </a:endParaRPr>
          </a:p>
        </p:txBody>
      </p:sp>
      <p:sp>
        <p:nvSpPr>
          <p:cNvPr id="8" name="Rectangle 7">
            <a:extLst>
              <a:ext uri="{FF2B5EF4-FFF2-40B4-BE49-F238E27FC236}">
                <a16:creationId xmlns:a16="http://schemas.microsoft.com/office/drawing/2014/main" id="{A77DA95C-7F9F-4944-82A5-071FB9270C05}"/>
              </a:ext>
            </a:extLst>
          </p:cNvPr>
          <p:cNvSpPr/>
          <p:nvPr/>
        </p:nvSpPr>
        <p:spPr>
          <a:xfrm>
            <a:off x="2277830" y="3507854"/>
            <a:ext cx="6542641" cy="292388"/>
          </a:xfrm>
          <a:prstGeom prst="rect">
            <a:avLst/>
          </a:prstGeom>
        </p:spPr>
        <p:txBody>
          <a:bodyPr wrap="square">
            <a:spAutoFit/>
          </a:bodyPr>
          <a:lstStyle/>
          <a:p>
            <a:pPr algn="r"/>
            <a:endParaRPr lang="fr-FR" sz="1300" dirty="0">
              <a:solidFill>
                <a:schemeClr val="bg1"/>
              </a:solidFill>
              <a:latin typeface="Corbel" panose="020B0503020204020204" pitchFamily="34" charset="0"/>
            </a:endParaRPr>
          </a:p>
        </p:txBody>
      </p:sp>
      <p:sp>
        <p:nvSpPr>
          <p:cNvPr id="10" name="Titre 1">
            <a:extLst>
              <a:ext uri="{FF2B5EF4-FFF2-40B4-BE49-F238E27FC236}">
                <a16:creationId xmlns:a16="http://schemas.microsoft.com/office/drawing/2014/main" id="{C88D441E-F849-4BA8-A556-87FEFDAD12EE}"/>
              </a:ext>
            </a:extLst>
          </p:cNvPr>
          <p:cNvSpPr txBox="1">
            <a:spLocks/>
          </p:cNvSpPr>
          <p:nvPr/>
        </p:nvSpPr>
        <p:spPr>
          <a:xfrm>
            <a:off x="395536" y="272149"/>
            <a:ext cx="770485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a:latin typeface="Berlin Sans FB Demi" panose="020E0802020502020306" pitchFamily="34" charset="0"/>
              </a:rPr>
              <a:t>Objectif 3 : Soutenir l’action culturelle et développer les dispositifs en faveur des publics cibles du Département</a:t>
            </a:r>
          </a:p>
        </p:txBody>
      </p:sp>
      <p:pic>
        <p:nvPicPr>
          <p:cNvPr id="12" name="Image 11">
            <a:extLst>
              <a:ext uri="{FF2B5EF4-FFF2-40B4-BE49-F238E27FC236}">
                <a16:creationId xmlns:a16="http://schemas.microsoft.com/office/drawing/2014/main" id="{8B0491BD-DE41-4298-A3CF-E90C6E2527DB}"/>
              </a:ext>
            </a:extLst>
          </p:cNvPr>
          <p:cNvPicPr>
            <a:picLocks noChangeAspect="1"/>
          </p:cNvPicPr>
          <p:nvPr/>
        </p:nvPicPr>
        <p:blipFill rotWithShape="1">
          <a:blip r:embed="rId3"/>
          <a:srcRect l="34250" r="27950"/>
          <a:stretch/>
        </p:blipFill>
        <p:spPr>
          <a:xfrm>
            <a:off x="-13004" y="1177884"/>
            <a:ext cx="2156525" cy="3482097"/>
          </a:xfrm>
          <a:prstGeom prst="rect">
            <a:avLst/>
          </a:prstGeom>
        </p:spPr>
      </p:pic>
      <p:sp>
        <p:nvSpPr>
          <p:cNvPr id="15" name="Rectangle 14">
            <a:extLst>
              <a:ext uri="{FF2B5EF4-FFF2-40B4-BE49-F238E27FC236}">
                <a16:creationId xmlns:a16="http://schemas.microsoft.com/office/drawing/2014/main" id="{B4A916A3-2C48-4E7E-9E5A-736C49C9F2BB}"/>
              </a:ext>
            </a:extLst>
          </p:cNvPr>
          <p:cNvSpPr/>
          <p:nvPr/>
        </p:nvSpPr>
        <p:spPr>
          <a:xfrm>
            <a:off x="2552665" y="1366049"/>
            <a:ext cx="6267807" cy="307777"/>
          </a:xfrm>
          <a:prstGeom prst="rect">
            <a:avLst/>
          </a:prstGeom>
        </p:spPr>
        <p:txBody>
          <a:bodyPr wrap="square">
            <a:spAutoFit/>
          </a:bodyPr>
          <a:lstStyle/>
          <a:p>
            <a:pPr algn="just"/>
            <a:endParaRPr lang="fr-FR" sz="1400" dirty="0">
              <a:solidFill>
                <a:schemeClr val="bg1"/>
              </a:solidFill>
              <a:latin typeface="Corbel" panose="020B0503020204020204" pitchFamily="34" charset="0"/>
            </a:endParaRPr>
          </a:p>
        </p:txBody>
      </p:sp>
      <p:sp>
        <p:nvSpPr>
          <p:cNvPr id="11" name="Rectangle 10">
            <a:extLst>
              <a:ext uri="{FF2B5EF4-FFF2-40B4-BE49-F238E27FC236}">
                <a16:creationId xmlns:a16="http://schemas.microsoft.com/office/drawing/2014/main" id="{B99E9425-8D72-4C5D-9AD0-8DDC14B2E734}"/>
              </a:ext>
            </a:extLst>
          </p:cNvPr>
          <p:cNvSpPr/>
          <p:nvPr/>
        </p:nvSpPr>
        <p:spPr>
          <a:xfrm>
            <a:off x="2655999" y="3057098"/>
            <a:ext cx="1591965" cy="292388"/>
          </a:xfrm>
          <a:prstGeom prst="rect">
            <a:avLst/>
          </a:prstGeom>
        </p:spPr>
        <p:txBody>
          <a:bodyPr wrap="square">
            <a:spAutoFit/>
          </a:bodyPr>
          <a:lstStyle/>
          <a:p>
            <a:r>
              <a:rPr lang="fr-FR" sz="1300" dirty="0">
                <a:solidFill>
                  <a:schemeClr val="bg1"/>
                </a:solidFill>
                <a:latin typeface="Corbel" panose="020B0503020204020204" pitchFamily="34" charset="0"/>
              </a:rPr>
              <a:t>Lectures vivantes </a:t>
            </a:r>
          </a:p>
        </p:txBody>
      </p:sp>
      <p:sp>
        <p:nvSpPr>
          <p:cNvPr id="13" name="Rectangle 12">
            <a:extLst>
              <a:ext uri="{FF2B5EF4-FFF2-40B4-BE49-F238E27FC236}">
                <a16:creationId xmlns:a16="http://schemas.microsoft.com/office/drawing/2014/main" id="{C6B8E9DB-E8C0-4F58-BE72-C26CE1FCEE4C}"/>
              </a:ext>
            </a:extLst>
          </p:cNvPr>
          <p:cNvSpPr/>
          <p:nvPr/>
        </p:nvSpPr>
        <p:spPr>
          <a:xfrm>
            <a:off x="7236296" y="2504789"/>
            <a:ext cx="1327607" cy="292388"/>
          </a:xfrm>
          <a:prstGeom prst="rect">
            <a:avLst/>
          </a:prstGeom>
        </p:spPr>
        <p:txBody>
          <a:bodyPr wrap="square">
            <a:spAutoFit/>
          </a:bodyPr>
          <a:lstStyle/>
          <a:p>
            <a:r>
              <a:rPr lang="fr-FR" sz="1300" dirty="0">
                <a:solidFill>
                  <a:schemeClr val="bg1"/>
                </a:solidFill>
                <a:latin typeface="Corbel" panose="020B0503020204020204" pitchFamily="34" charset="0"/>
              </a:rPr>
              <a:t>Tout-petits</a:t>
            </a:r>
          </a:p>
        </p:txBody>
      </p:sp>
      <p:sp>
        <p:nvSpPr>
          <p:cNvPr id="19" name="Rectangle 18">
            <a:extLst>
              <a:ext uri="{FF2B5EF4-FFF2-40B4-BE49-F238E27FC236}">
                <a16:creationId xmlns:a16="http://schemas.microsoft.com/office/drawing/2014/main" id="{E331AF44-8A4B-451B-8413-7EA329E0A8B9}"/>
              </a:ext>
            </a:extLst>
          </p:cNvPr>
          <p:cNvSpPr/>
          <p:nvPr/>
        </p:nvSpPr>
        <p:spPr>
          <a:xfrm>
            <a:off x="5916343" y="4063156"/>
            <a:ext cx="2596837" cy="295309"/>
          </a:xfrm>
          <a:prstGeom prst="rect">
            <a:avLst/>
          </a:prstGeom>
        </p:spPr>
        <p:txBody>
          <a:bodyPr wrap="square">
            <a:spAutoFit/>
          </a:bodyPr>
          <a:lstStyle/>
          <a:p>
            <a:r>
              <a:rPr lang="fr-FR" sz="1300" dirty="0">
                <a:solidFill>
                  <a:schemeClr val="bg1"/>
                </a:solidFill>
                <a:latin typeface="Corbel" panose="020B0503020204020204" pitchFamily="34" charset="0"/>
              </a:rPr>
              <a:t>Lectures en salle d’attente de PMI</a:t>
            </a:r>
          </a:p>
        </p:txBody>
      </p:sp>
      <p:sp>
        <p:nvSpPr>
          <p:cNvPr id="20" name="Rectangle 19">
            <a:extLst>
              <a:ext uri="{FF2B5EF4-FFF2-40B4-BE49-F238E27FC236}">
                <a16:creationId xmlns:a16="http://schemas.microsoft.com/office/drawing/2014/main" id="{54D042D9-9713-4B3A-8616-0F2E4D49F98A}"/>
              </a:ext>
            </a:extLst>
          </p:cNvPr>
          <p:cNvSpPr/>
          <p:nvPr/>
        </p:nvSpPr>
        <p:spPr>
          <a:xfrm>
            <a:off x="2795742" y="3578305"/>
            <a:ext cx="1461799" cy="292388"/>
          </a:xfrm>
          <a:prstGeom prst="rect">
            <a:avLst/>
          </a:prstGeom>
        </p:spPr>
        <p:txBody>
          <a:bodyPr wrap="square">
            <a:spAutoFit/>
          </a:bodyPr>
          <a:lstStyle/>
          <a:p>
            <a:pPr algn="r"/>
            <a:r>
              <a:rPr lang="fr-FR" sz="1300" dirty="0">
                <a:solidFill>
                  <a:schemeClr val="bg1"/>
                </a:solidFill>
                <a:latin typeface="Corbel" panose="020B0503020204020204" pitchFamily="34" charset="0"/>
              </a:rPr>
              <a:t>Cultive ta science !</a:t>
            </a:r>
          </a:p>
        </p:txBody>
      </p:sp>
      <p:sp>
        <p:nvSpPr>
          <p:cNvPr id="21" name="Rectangle 20">
            <a:extLst>
              <a:ext uri="{FF2B5EF4-FFF2-40B4-BE49-F238E27FC236}">
                <a16:creationId xmlns:a16="http://schemas.microsoft.com/office/drawing/2014/main" id="{CACEDF62-B5E6-48B5-A65C-79E3D811A18B}"/>
              </a:ext>
            </a:extLst>
          </p:cNvPr>
          <p:cNvSpPr/>
          <p:nvPr/>
        </p:nvSpPr>
        <p:spPr>
          <a:xfrm>
            <a:off x="6985679" y="3578305"/>
            <a:ext cx="1902644" cy="292388"/>
          </a:xfrm>
          <a:prstGeom prst="rect">
            <a:avLst/>
          </a:prstGeom>
        </p:spPr>
        <p:txBody>
          <a:bodyPr wrap="square">
            <a:spAutoFit/>
          </a:bodyPr>
          <a:lstStyle/>
          <a:p>
            <a:r>
              <a:rPr lang="fr-FR" sz="1300" dirty="0">
                <a:solidFill>
                  <a:schemeClr val="bg1"/>
                </a:solidFill>
                <a:latin typeface="Corbel" panose="020B0503020204020204" pitchFamily="34" charset="0"/>
              </a:rPr>
              <a:t>Pacte des solidarités</a:t>
            </a:r>
          </a:p>
        </p:txBody>
      </p:sp>
      <p:sp>
        <p:nvSpPr>
          <p:cNvPr id="22" name="Rectangle 21">
            <a:extLst>
              <a:ext uri="{FF2B5EF4-FFF2-40B4-BE49-F238E27FC236}">
                <a16:creationId xmlns:a16="http://schemas.microsoft.com/office/drawing/2014/main" id="{048F21DF-6B5D-4CDE-AAEB-80C92CC17E88}"/>
              </a:ext>
            </a:extLst>
          </p:cNvPr>
          <p:cNvSpPr/>
          <p:nvPr/>
        </p:nvSpPr>
        <p:spPr>
          <a:xfrm>
            <a:off x="2181076" y="1991330"/>
            <a:ext cx="2156525" cy="292388"/>
          </a:xfrm>
          <a:prstGeom prst="rect">
            <a:avLst/>
          </a:prstGeom>
        </p:spPr>
        <p:txBody>
          <a:bodyPr wrap="square">
            <a:spAutoFit/>
          </a:bodyPr>
          <a:lstStyle/>
          <a:p>
            <a:pPr algn="r"/>
            <a:r>
              <a:rPr lang="fr-FR" sz="1300" dirty="0">
                <a:solidFill>
                  <a:schemeClr val="bg1"/>
                </a:solidFill>
                <a:latin typeface="Corbel" panose="020B0503020204020204" pitchFamily="34" charset="0"/>
              </a:rPr>
              <a:t>Printemps de la ruralité</a:t>
            </a:r>
          </a:p>
        </p:txBody>
      </p:sp>
      <p:sp>
        <p:nvSpPr>
          <p:cNvPr id="23" name="Rectangle 22">
            <a:extLst>
              <a:ext uri="{FF2B5EF4-FFF2-40B4-BE49-F238E27FC236}">
                <a16:creationId xmlns:a16="http://schemas.microsoft.com/office/drawing/2014/main" id="{FA267B59-6CD3-4AD1-8AA0-A8788A787076}"/>
              </a:ext>
            </a:extLst>
          </p:cNvPr>
          <p:cNvSpPr/>
          <p:nvPr/>
        </p:nvSpPr>
        <p:spPr>
          <a:xfrm>
            <a:off x="2601359" y="1475453"/>
            <a:ext cx="2335318" cy="292388"/>
          </a:xfrm>
          <a:prstGeom prst="rect">
            <a:avLst/>
          </a:prstGeom>
        </p:spPr>
        <p:txBody>
          <a:bodyPr wrap="square">
            <a:spAutoFit/>
          </a:bodyPr>
          <a:lstStyle/>
          <a:p>
            <a:pPr algn="r"/>
            <a:r>
              <a:rPr lang="fr-FR" sz="1300" dirty="0">
                <a:solidFill>
                  <a:schemeClr val="bg1"/>
                </a:solidFill>
                <a:latin typeface="Corbel" panose="020B0503020204020204" pitchFamily="34" charset="0"/>
              </a:rPr>
              <a:t>Lot Numérique Ensemble</a:t>
            </a:r>
          </a:p>
        </p:txBody>
      </p:sp>
      <p:sp>
        <p:nvSpPr>
          <p:cNvPr id="24" name="Rectangle 23">
            <a:extLst>
              <a:ext uri="{FF2B5EF4-FFF2-40B4-BE49-F238E27FC236}">
                <a16:creationId xmlns:a16="http://schemas.microsoft.com/office/drawing/2014/main" id="{DC2FA7CC-775F-4945-AA1F-48D895688D51}"/>
              </a:ext>
            </a:extLst>
          </p:cNvPr>
          <p:cNvSpPr/>
          <p:nvPr/>
        </p:nvSpPr>
        <p:spPr>
          <a:xfrm>
            <a:off x="6018054" y="1525006"/>
            <a:ext cx="2048012" cy="292388"/>
          </a:xfrm>
          <a:prstGeom prst="rect">
            <a:avLst/>
          </a:prstGeom>
        </p:spPr>
        <p:txBody>
          <a:bodyPr wrap="square">
            <a:spAutoFit/>
          </a:bodyPr>
          <a:lstStyle/>
          <a:p>
            <a:pPr algn="r"/>
            <a:r>
              <a:rPr lang="fr-FR" sz="1300" dirty="0">
                <a:solidFill>
                  <a:schemeClr val="bg1"/>
                </a:solidFill>
                <a:latin typeface="Corbel" panose="020B0503020204020204" pitchFamily="34" charset="0"/>
              </a:rPr>
              <a:t>Illustration jeunesse</a:t>
            </a:r>
          </a:p>
        </p:txBody>
      </p:sp>
      <p:sp>
        <p:nvSpPr>
          <p:cNvPr id="25" name="Rectangle 24">
            <a:extLst>
              <a:ext uri="{FF2B5EF4-FFF2-40B4-BE49-F238E27FC236}">
                <a16:creationId xmlns:a16="http://schemas.microsoft.com/office/drawing/2014/main" id="{92FC8103-5BC0-4984-AC03-AA2FA8166FD4}"/>
              </a:ext>
            </a:extLst>
          </p:cNvPr>
          <p:cNvSpPr/>
          <p:nvPr/>
        </p:nvSpPr>
        <p:spPr>
          <a:xfrm>
            <a:off x="6978868" y="2005704"/>
            <a:ext cx="1769596" cy="292284"/>
          </a:xfrm>
          <a:prstGeom prst="rect">
            <a:avLst/>
          </a:prstGeom>
        </p:spPr>
        <p:txBody>
          <a:bodyPr wrap="square">
            <a:spAutoFit/>
          </a:bodyPr>
          <a:lstStyle/>
          <a:p>
            <a:r>
              <a:rPr lang="fr-FR" sz="1300" dirty="0">
                <a:solidFill>
                  <a:schemeClr val="bg1"/>
                </a:solidFill>
                <a:latin typeface="Corbel" panose="020B0503020204020204" pitchFamily="34" charset="0"/>
              </a:rPr>
              <a:t>Mineurs allophones</a:t>
            </a:r>
          </a:p>
        </p:txBody>
      </p:sp>
      <p:sp>
        <p:nvSpPr>
          <p:cNvPr id="27" name="Rectangle 26">
            <a:extLst>
              <a:ext uri="{FF2B5EF4-FFF2-40B4-BE49-F238E27FC236}">
                <a16:creationId xmlns:a16="http://schemas.microsoft.com/office/drawing/2014/main" id="{47F0E611-D4BE-4B40-8549-4CC224CDA2D2}"/>
              </a:ext>
            </a:extLst>
          </p:cNvPr>
          <p:cNvSpPr/>
          <p:nvPr/>
        </p:nvSpPr>
        <p:spPr>
          <a:xfrm>
            <a:off x="2705065" y="1518449"/>
            <a:ext cx="6267807" cy="307777"/>
          </a:xfrm>
          <a:prstGeom prst="rect">
            <a:avLst/>
          </a:prstGeom>
        </p:spPr>
        <p:txBody>
          <a:bodyPr wrap="square">
            <a:spAutoFit/>
          </a:bodyPr>
          <a:lstStyle/>
          <a:p>
            <a:pPr algn="just"/>
            <a:endParaRPr lang="fr-FR" sz="1400" dirty="0">
              <a:solidFill>
                <a:schemeClr val="bg1"/>
              </a:solidFill>
              <a:latin typeface="Corbel" panose="020B0503020204020204" pitchFamily="34" charset="0"/>
            </a:endParaRPr>
          </a:p>
        </p:txBody>
      </p:sp>
      <p:sp>
        <p:nvSpPr>
          <p:cNvPr id="33" name="Rectangle 32">
            <a:extLst>
              <a:ext uri="{FF2B5EF4-FFF2-40B4-BE49-F238E27FC236}">
                <a16:creationId xmlns:a16="http://schemas.microsoft.com/office/drawing/2014/main" id="{0DD587A1-06AA-4E96-A9BD-5A3FCCC8AD8A}"/>
              </a:ext>
            </a:extLst>
          </p:cNvPr>
          <p:cNvSpPr/>
          <p:nvPr/>
        </p:nvSpPr>
        <p:spPr>
          <a:xfrm>
            <a:off x="3214748" y="4075394"/>
            <a:ext cx="1873260" cy="292388"/>
          </a:xfrm>
          <a:prstGeom prst="rect">
            <a:avLst/>
          </a:prstGeom>
        </p:spPr>
        <p:txBody>
          <a:bodyPr wrap="square">
            <a:spAutoFit/>
          </a:bodyPr>
          <a:lstStyle/>
          <a:p>
            <a:pPr algn="r"/>
            <a:r>
              <a:rPr lang="fr-FR" sz="1300" dirty="0">
                <a:solidFill>
                  <a:schemeClr val="bg1"/>
                </a:solidFill>
                <a:latin typeface="Corbel" panose="020B0503020204020204" pitchFamily="34" charset="0"/>
              </a:rPr>
              <a:t>Information et médias</a:t>
            </a:r>
          </a:p>
        </p:txBody>
      </p:sp>
      <p:sp>
        <p:nvSpPr>
          <p:cNvPr id="34" name="Rectangle 33">
            <a:extLst>
              <a:ext uri="{FF2B5EF4-FFF2-40B4-BE49-F238E27FC236}">
                <a16:creationId xmlns:a16="http://schemas.microsoft.com/office/drawing/2014/main" id="{982E5C17-D928-4F03-A012-A3F4EF8FE4D6}"/>
              </a:ext>
            </a:extLst>
          </p:cNvPr>
          <p:cNvSpPr/>
          <p:nvPr/>
        </p:nvSpPr>
        <p:spPr>
          <a:xfrm>
            <a:off x="2437966" y="2516260"/>
            <a:ext cx="1591965" cy="292388"/>
          </a:xfrm>
          <a:prstGeom prst="rect">
            <a:avLst/>
          </a:prstGeom>
        </p:spPr>
        <p:txBody>
          <a:bodyPr wrap="square">
            <a:spAutoFit/>
          </a:bodyPr>
          <a:lstStyle/>
          <a:p>
            <a:pPr algn="r"/>
            <a:r>
              <a:rPr lang="fr-FR" sz="1300" dirty="0">
                <a:solidFill>
                  <a:schemeClr val="bg1"/>
                </a:solidFill>
                <a:latin typeface="Corbel" panose="020B0503020204020204" pitchFamily="34" charset="0"/>
              </a:rPr>
              <a:t>Personnes âgées</a:t>
            </a:r>
          </a:p>
        </p:txBody>
      </p:sp>
      <p:grpSp>
        <p:nvGrpSpPr>
          <p:cNvPr id="6" name="Groupe 5">
            <a:extLst>
              <a:ext uri="{FF2B5EF4-FFF2-40B4-BE49-F238E27FC236}">
                <a16:creationId xmlns:a16="http://schemas.microsoft.com/office/drawing/2014/main" id="{15EAF839-E553-44C8-9B4E-B6A2EDBDE7BF}"/>
              </a:ext>
            </a:extLst>
          </p:cNvPr>
          <p:cNvGrpSpPr/>
          <p:nvPr/>
        </p:nvGrpSpPr>
        <p:grpSpPr>
          <a:xfrm>
            <a:off x="4667838" y="1948978"/>
            <a:ext cx="2031012" cy="1940514"/>
            <a:chOff x="4575152" y="1726858"/>
            <a:chExt cx="2156525" cy="2118732"/>
          </a:xfrm>
        </p:grpSpPr>
        <p:sp>
          <p:nvSpPr>
            <p:cNvPr id="5" name="Ellipse 4">
              <a:extLst>
                <a:ext uri="{FF2B5EF4-FFF2-40B4-BE49-F238E27FC236}">
                  <a16:creationId xmlns:a16="http://schemas.microsoft.com/office/drawing/2014/main" id="{2DEE19C2-62C4-46B5-B19F-6073FEE553BB}"/>
                </a:ext>
              </a:extLst>
            </p:cNvPr>
            <p:cNvSpPr/>
            <p:nvPr/>
          </p:nvSpPr>
          <p:spPr>
            <a:xfrm>
              <a:off x="4575152" y="1726858"/>
              <a:ext cx="2156525" cy="2118732"/>
            </a:xfrm>
            <a:prstGeom prst="ellipse">
              <a:avLst/>
            </a:prstGeom>
            <a:solidFill>
              <a:srgbClr val="FEC6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D3BD7131-1AA3-44AC-98D1-845E0890C67B}"/>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rot="10800000" flipH="1">
              <a:off x="4637384" y="2331422"/>
              <a:ext cx="2032060" cy="982847"/>
            </a:xfrm>
            <a:prstGeom prst="rect">
              <a:avLst/>
            </a:prstGeom>
          </p:spPr>
        </p:pic>
      </p:grpSp>
      <p:sp>
        <p:nvSpPr>
          <p:cNvPr id="7" name="Rectangle 6">
            <a:extLst>
              <a:ext uri="{FF2B5EF4-FFF2-40B4-BE49-F238E27FC236}">
                <a16:creationId xmlns:a16="http://schemas.microsoft.com/office/drawing/2014/main" id="{DB75DEBC-AD16-4E2E-9082-3853E37B91D4}"/>
              </a:ext>
            </a:extLst>
          </p:cNvPr>
          <p:cNvSpPr/>
          <p:nvPr/>
        </p:nvSpPr>
        <p:spPr>
          <a:xfrm>
            <a:off x="7236296" y="3060144"/>
            <a:ext cx="1327607" cy="292388"/>
          </a:xfrm>
          <a:prstGeom prst="rect">
            <a:avLst/>
          </a:prstGeom>
        </p:spPr>
        <p:txBody>
          <a:bodyPr wrap="none">
            <a:spAutoFit/>
          </a:bodyPr>
          <a:lstStyle/>
          <a:p>
            <a:r>
              <a:rPr lang="fr-FR" sz="1300" dirty="0">
                <a:solidFill>
                  <a:schemeClr val="bg1"/>
                </a:solidFill>
                <a:latin typeface="Corbel" panose="020B0503020204020204" pitchFamily="34" charset="0"/>
              </a:rPr>
              <a:t>Premières pages</a:t>
            </a:r>
          </a:p>
        </p:txBody>
      </p:sp>
    </p:spTree>
    <p:extLst>
      <p:ext uri="{BB962C8B-B14F-4D97-AF65-F5344CB8AC3E}">
        <p14:creationId xmlns:p14="http://schemas.microsoft.com/office/powerpoint/2010/main" val="97300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grpId="0" nodeType="withEffect">
                                  <p:stCondLst>
                                    <p:cond delay="80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2300"/>
                            </p:stCondLst>
                            <p:childTnLst>
                              <p:par>
                                <p:cTn id="46" presetID="53" presetClass="entr" presetSubtype="16"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childTnLst>
                          </p:cTn>
                        </p:par>
                        <p:par>
                          <p:cTn id="56" fill="hold">
                            <p:stCondLst>
                              <p:cond delay="2800"/>
                            </p:stCondLst>
                            <p:childTnLst>
                              <p:par>
                                <p:cTn id="57" presetID="53" presetClass="entr" presetSubtype="16"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par>
                                <p:cTn id="67" presetID="53" presetClass="entr" presetSubtype="16" fill="hold" grpId="0" nodeType="withEffect">
                                  <p:stCondLst>
                                    <p:cond delay="20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9" grpId="0"/>
      <p:bldP spid="20" grpId="0"/>
      <p:bldP spid="21" grpId="0"/>
      <p:bldP spid="22" grpId="0"/>
      <p:bldP spid="23" grpId="0"/>
      <p:bldP spid="24" grpId="0"/>
      <p:bldP spid="25" grpId="0"/>
      <p:bldP spid="33" grpId="0"/>
      <p:bldP spid="3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5ABCA2B-084B-48A1-9B33-7E37B0DD4D3B}"/>
              </a:ext>
            </a:extLst>
          </p:cNvPr>
          <p:cNvPicPr>
            <a:picLocks noChangeAspect="1"/>
          </p:cNvPicPr>
          <p:nvPr/>
        </p:nvPicPr>
        <p:blipFill rotWithShape="1">
          <a:blip r:embed="rId3"/>
          <a:srcRect l="4326" t="10800" r="48425" b="8001"/>
          <a:stretch/>
        </p:blipFill>
        <p:spPr>
          <a:xfrm>
            <a:off x="107504" y="2427734"/>
            <a:ext cx="2448272" cy="2366663"/>
          </a:xfrm>
          <a:prstGeom prst="rect">
            <a:avLst/>
          </a:prstGeom>
        </p:spPr>
      </p:pic>
      <p:sp>
        <p:nvSpPr>
          <p:cNvPr id="5" name="Espace réservé du contenu 4">
            <a:extLst>
              <a:ext uri="{FF2B5EF4-FFF2-40B4-BE49-F238E27FC236}">
                <a16:creationId xmlns:a16="http://schemas.microsoft.com/office/drawing/2014/main" id="{0307993D-BDE7-4E03-8ACF-B32130680D20}"/>
              </a:ext>
            </a:extLst>
          </p:cNvPr>
          <p:cNvSpPr>
            <a:spLocks noGrp="1"/>
          </p:cNvSpPr>
          <p:nvPr>
            <p:ph idx="1"/>
          </p:nvPr>
        </p:nvSpPr>
        <p:spPr>
          <a:xfrm>
            <a:off x="1403648" y="1344167"/>
            <a:ext cx="7416526" cy="2883767"/>
          </a:xfrm>
        </p:spPr>
        <p:txBody>
          <a:bodyPr>
            <a:normAutofit/>
          </a:bodyPr>
          <a:lstStyle/>
          <a:p>
            <a:pPr marL="0" indent="0">
              <a:buNone/>
            </a:pPr>
            <a:r>
              <a:rPr lang="fr-FR" sz="2000" dirty="0"/>
              <a:t>Nouveaux arrivés en 2024</a:t>
            </a:r>
          </a:p>
          <a:p>
            <a:pPr marL="0" indent="0">
              <a:buNone/>
            </a:pPr>
            <a:r>
              <a:rPr lang="fr-FR" sz="2000" dirty="0"/>
              <a:t>1 nouveau pôle dédié au conseil aux collectivités</a:t>
            </a:r>
          </a:p>
          <a:p>
            <a:pPr marL="0" indent="0">
              <a:buNone/>
            </a:pPr>
            <a:r>
              <a:rPr lang="fr-FR" sz="2000" dirty="0"/>
              <a:t>La mission desserte rattachée au pôle Politique documentaire et offre numérique, avec 1 référente traitement et diffusion du document</a:t>
            </a:r>
          </a:p>
          <a:p>
            <a:pPr marL="0" indent="0">
              <a:buNone/>
            </a:pPr>
            <a:r>
              <a:rPr lang="fr-FR" sz="2000" dirty="0"/>
              <a:t>2 nouveaux référents de territoire</a:t>
            </a:r>
          </a:p>
          <a:p>
            <a:pPr marL="0" indent="0">
              <a:buNone/>
            </a:pPr>
            <a:r>
              <a:rPr lang="fr-FR" sz="2000" dirty="0"/>
              <a:t>Des référents chargés de mission publics cibles</a:t>
            </a:r>
          </a:p>
        </p:txBody>
      </p:sp>
      <p:sp>
        <p:nvSpPr>
          <p:cNvPr id="7" name="Titre 1">
            <a:extLst>
              <a:ext uri="{FF2B5EF4-FFF2-40B4-BE49-F238E27FC236}">
                <a16:creationId xmlns:a16="http://schemas.microsoft.com/office/drawing/2014/main" id="{0061E4CD-F106-4E87-B9FE-C2BBC03E3AD6}"/>
              </a:ext>
            </a:extLst>
          </p:cNvPr>
          <p:cNvSpPr txBox="1">
            <a:spLocks/>
          </p:cNvSpPr>
          <p:nvPr/>
        </p:nvSpPr>
        <p:spPr>
          <a:xfrm>
            <a:off x="395536" y="272149"/>
            <a:ext cx="662473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a:latin typeface="Berlin Sans FB Demi" panose="020E0802020502020306" pitchFamily="34" charset="0"/>
              </a:rPr>
              <a:t>Une nouvelle organisation</a:t>
            </a:r>
          </a:p>
        </p:txBody>
      </p:sp>
    </p:spTree>
    <p:extLst>
      <p:ext uri="{BB962C8B-B14F-4D97-AF65-F5344CB8AC3E}">
        <p14:creationId xmlns:p14="http://schemas.microsoft.com/office/powerpoint/2010/main" val="135697028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2375</TotalTime>
  <Words>1869</Words>
  <Application>Microsoft Office PowerPoint</Application>
  <PresentationFormat>Affichage à l'écran (16:9)</PresentationFormat>
  <Paragraphs>152</Paragraphs>
  <Slides>10</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Berlin Sans FB Demi</vt:lpstr>
      <vt:lpstr>Calibri</vt:lpstr>
      <vt:lpstr>Corbel</vt:lpstr>
      <vt:lpstr>Times New Roman</vt:lpstr>
      <vt:lpstr>Wingdings</vt:lpstr>
      <vt:lpstr>Thème Office</vt:lpstr>
      <vt:lpstr>SCHÉMA DÉPARTEMENTAL  DE LECTURE PUBLIQUE DU LOT  2024-2029</vt:lpstr>
      <vt:lpstr>La bibliothèque publique,  1er service culturel de proximité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Photo d’équipe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SIMON-PICQUET Agnes</dc:creator>
  <cp:lastModifiedBy>GUYON Aurore</cp:lastModifiedBy>
  <cp:revision>48</cp:revision>
  <dcterms:created xsi:type="dcterms:W3CDTF">2019-01-28T09:43:03Z</dcterms:created>
  <dcterms:modified xsi:type="dcterms:W3CDTF">2024-11-21T21:13:23Z</dcterms:modified>
</cp:coreProperties>
</file>