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88" r:id="rId3"/>
    <p:sldId id="301" r:id="rId4"/>
    <p:sldId id="289" r:id="rId5"/>
    <p:sldId id="298" r:id="rId6"/>
    <p:sldId id="302" r:id="rId7"/>
    <p:sldId id="303" r:id="rId8"/>
    <p:sldId id="305" r:id="rId9"/>
    <p:sldId id="299" r:id="rId10"/>
    <p:sldId id="304" r:id="rId11"/>
    <p:sldId id="300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ouderc@grandquercy.fr" initials="m" lastIdx="13" clrIdx="0">
    <p:extLst>
      <p:ext uri="{19B8F6BF-5375-455C-9EA6-DF929625EA0E}">
        <p15:presenceInfo xmlns:p15="http://schemas.microsoft.com/office/powerpoint/2012/main" userId="1c695b0d1cadc3aa" providerId="Windows Live"/>
      </p:ext>
    </p:extLst>
  </p:cmAuthor>
  <p:cmAuthor id="2" name="pauline Valla" initials="pV" lastIdx="5" clrIdx="1">
    <p:extLst>
      <p:ext uri="{19B8F6BF-5375-455C-9EA6-DF929625EA0E}">
        <p15:presenceInfo xmlns:p15="http://schemas.microsoft.com/office/powerpoint/2012/main" userId="4ff584b2a0d2f9aa" providerId="Windows Live"/>
      </p:ext>
    </p:extLst>
  </p:cmAuthor>
  <p:cmAuthor id="3" name="Sophie" initials="S" lastIdx="1" clrIdx="2">
    <p:extLst>
      <p:ext uri="{19B8F6BF-5375-455C-9EA6-DF929625EA0E}">
        <p15:presenceInfo xmlns:p15="http://schemas.microsoft.com/office/powerpoint/2012/main" userId="24452cc23f6f4daf" providerId="Windows Live"/>
      </p:ext>
    </p:extLst>
  </p:cmAuthor>
  <p:cmAuthor id="4" name="Cahors Juin Jardins" initials="CJJ" lastIdx="3" clrIdx="3">
    <p:extLst>
      <p:ext uri="{19B8F6BF-5375-455C-9EA6-DF929625EA0E}">
        <p15:presenceInfo xmlns:p15="http://schemas.microsoft.com/office/powerpoint/2012/main" userId="57054ecc116b41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6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7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4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7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3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1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94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wotKziw6S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7849A-14D2-464B-A656-8235A86BF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60" y="243281"/>
            <a:ext cx="10957480" cy="1937857"/>
          </a:xfrm>
        </p:spPr>
        <p:txBody>
          <a:bodyPr>
            <a:normAutofit/>
          </a:bodyPr>
          <a:lstStyle/>
          <a:p>
            <a:pPr algn="ctr"/>
            <a:r>
              <a:rPr lang="fr-FR" sz="3100" dirty="0">
                <a:latin typeface="Corbel" panose="020B0503020204020204" pitchFamily="34" charset="0"/>
              </a:rPr>
              <a:t>Faire vivre les </a:t>
            </a:r>
            <a:r>
              <a:rPr lang="fr-FR" sz="3100" b="1" dirty="0">
                <a:latin typeface="Corbel" panose="020B0503020204020204" pitchFamily="34" charset="0"/>
              </a:rPr>
              <a:t>droits culturels </a:t>
            </a:r>
            <a:br>
              <a:rPr lang="fr-FR" sz="3100" dirty="0">
                <a:latin typeface="Corbel" panose="020B0503020204020204" pitchFamily="34" charset="0"/>
              </a:rPr>
            </a:br>
            <a:r>
              <a:rPr lang="fr-FR" sz="3100" dirty="0">
                <a:latin typeface="Corbel" panose="020B0503020204020204" pitchFamily="34" charset="0"/>
              </a:rPr>
              <a:t>sur les territoires du Grand Quercy</a:t>
            </a:r>
            <a:endParaRPr lang="fr-FR" sz="31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98FA1F-FBCE-48EE-BF54-5B6FC6C01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3" y="2328863"/>
            <a:ext cx="11163131" cy="95726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C2158B-D4D8-47D7-9FB4-C52153082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61" y="4365069"/>
            <a:ext cx="1947678" cy="1799551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A67A7647-0B91-C993-3DDC-8C50D4870F89}"/>
              </a:ext>
            </a:extLst>
          </p:cNvPr>
          <p:cNvSpPr txBox="1">
            <a:spLocks/>
          </p:cNvSpPr>
          <p:nvPr/>
        </p:nvSpPr>
        <p:spPr>
          <a:xfrm>
            <a:off x="617260" y="3346965"/>
            <a:ext cx="11163131" cy="1018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10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D0461-8D7D-115A-DBF1-2DA52996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F9841-85AE-D0F6-69F8-BEAF6EE9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dirty="0"/>
              <a:t>Intervention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AFF6D9-B6F8-B992-851A-ADEADAACE4FC}"/>
              </a:ext>
            </a:extLst>
          </p:cNvPr>
          <p:cNvSpPr txBox="1"/>
          <p:nvPr/>
        </p:nvSpPr>
        <p:spPr>
          <a:xfrm>
            <a:off x="423863" y="1922018"/>
            <a:ext cx="11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DAB363-7158-4EB6-B31F-AEBCE750E7B0}"/>
              </a:ext>
            </a:extLst>
          </p:cNvPr>
          <p:cNvSpPr txBox="1"/>
          <p:nvPr/>
        </p:nvSpPr>
        <p:spPr>
          <a:xfrm>
            <a:off x="423863" y="1922018"/>
            <a:ext cx="113442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cap="none" dirty="0"/>
              <a:t>Témoignage d’I</a:t>
            </a:r>
            <a:r>
              <a:rPr lang="fr-FR" sz="2400" b="1" cap="none" dirty="0"/>
              <a:t>MAN</a:t>
            </a:r>
          </a:p>
          <a:p>
            <a:endParaRPr lang="fr-FR" sz="2400" b="1" dirty="0"/>
          </a:p>
          <a:p>
            <a:r>
              <a:rPr lang="fr-FR" sz="2400" dirty="0"/>
              <a:t>Actuellement en formation de bibliothécaire à Toulouse</a:t>
            </a:r>
          </a:p>
          <a:p>
            <a:r>
              <a:rPr lang="fr-FR" sz="2400" dirty="0"/>
              <a:t>Stagiaire volontaire à la médiathèque du Grand Cahors avec </a:t>
            </a:r>
            <a:r>
              <a:rPr lang="fr-FR" sz="2400" dirty="0" err="1"/>
              <a:t>Livr’Exil</a:t>
            </a:r>
            <a:r>
              <a:rPr lang="fr-FR" sz="2400" dirty="0"/>
              <a:t> </a:t>
            </a:r>
            <a:r>
              <a:rPr lang="fr-FR" sz="2000" dirty="0"/>
              <a:t>dont l’objectif est d’accompagner les personnes en exil vers les métiers des bibliothèques</a:t>
            </a:r>
            <a:endParaRPr lang="fr-FR" sz="24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0503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E609-10DA-7732-93BA-94407035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617CB-6909-6211-9F38-AC5D69D4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sz="3200" cap="none" dirty="0"/>
              <a:t>La suite? : </a:t>
            </a:r>
            <a:r>
              <a:rPr lang="fr-FR" cap="none" dirty="0"/>
              <a:t>des outils pour mettre au travail les droits culturels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A72641-C82E-952D-E395-864116ACF034}"/>
              </a:ext>
            </a:extLst>
          </p:cNvPr>
          <p:cNvSpPr txBox="1"/>
          <p:nvPr/>
        </p:nvSpPr>
        <p:spPr>
          <a:xfrm>
            <a:off x="423863" y="1715956"/>
            <a:ext cx="11295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Assurer la pérennité et l’évolution du groupe de travail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fr-F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Mettre en œuvre les outils</a:t>
            </a:r>
            <a:endParaRPr lang="fr-FR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fr-F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Constituer une ressource pour le territoire (observatoire-laboratoire)</a:t>
            </a:r>
          </a:p>
          <a:p>
            <a:pPr lvl="0"/>
            <a:r>
              <a:rPr lang="fr-F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- Servir d’accompagnement aux collectivités, structures (charte, formation…)</a:t>
            </a:r>
          </a:p>
          <a:p>
            <a:pPr marL="1798320"/>
            <a:endParaRPr lang="fr-F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Favoriser l’utilisation de </a:t>
            </a:r>
            <a:r>
              <a:rPr lang="fr-F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grille d’analyse des droits culturels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Objectifs		Analyse et évaluation de projets</a:t>
            </a:r>
          </a:p>
          <a:p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Créer des vidéos de vulgarisation / podcasts autour des droits culturels</a:t>
            </a:r>
          </a:p>
          <a:p>
            <a:endParaRPr lang="fr-F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Etablir une charte des droits culturels</a:t>
            </a:r>
          </a:p>
          <a:p>
            <a:endParaRPr lang="fr-F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Constituer un portail-ressource des droits culturels</a:t>
            </a:r>
          </a:p>
        </p:txBody>
      </p:sp>
    </p:spTree>
    <p:extLst>
      <p:ext uri="{BB962C8B-B14F-4D97-AF65-F5344CB8AC3E}">
        <p14:creationId xmlns:p14="http://schemas.microsoft.com/office/powerpoint/2010/main" val="179289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E274-DCFC-4658-B9C7-80DED9F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dirty="0"/>
              <a:t>Les droits culturels, </a:t>
            </a:r>
            <a:r>
              <a:rPr lang="fr-FR" cap="none" dirty="0"/>
              <a:t>c’est quoi?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4C834F-10BF-46B9-8ABE-3304115CBBBA}"/>
              </a:ext>
            </a:extLst>
          </p:cNvPr>
          <p:cNvSpPr txBox="1"/>
          <p:nvPr/>
        </p:nvSpPr>
        <p:spPr>
          <a:xfrm>
            <a:off x="402056" y="5578504"/>
            <a:ext cx="11387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hlinkClick r:id="rId2"/>
              </a:rPr>
              <a:t>https://www.youtube.com/watch?v=kwotKziw6SU</a:t>
            </a:r>
            <a:r>
              <a:rPr lang="fr-FR" b="1" u="sng" dirty="0">
                <a:solidFill>
                  <a:srgbClr val="0563C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fr-FR" sz="2400" dirty="0"/>
              <a:t>&lt; CESER Nouvelle-Aquitaine </a:t>
            </a:r>
            <a:r>
              <a:rPr lang="fr-FR" sz="2000" dirty="0"/>
              <a:t>d’après une idée de l’association des centres culturels de Belgique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pic>
        <p:nvPicPr>
          <p:cNvPr id="4" name="Image 3" descr="Une image contenant Dessin d’enfant, clipart, Dessin animé, illustration&#10;&#10;Description générée automatiquement">
            <a:extLst>
              <a:ext uri="{FF2B5EF4-FFF2-40B4-BE49-F238E27FC236}">
                <a16:creationId xmlns:a16="http://schemas.microsoft.com/office/drawing/2014/main" id="{B2707277-67B8-A3EC-85A7-5FB574BE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89" y="1872762"/>
            <a:ext cx="7678222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E274-DCFC-4658-B9C7-80DED9F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cap="none" dirty="0"/>
              <a:t>Le contexte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4C834F-10BF-46B9-8ABE-3304115CBBBA}"/>
              </a:ext>
            </a:extLst>
          </p:cNvPr>
          <p:cNvSpPr txBox="1"/>
          <p:nvPr/>
        </p:nvSpPr>
        <p:spPr>
          <a:xfrm>
            <a:off x="6606863" y="1971540"/>
            <a:ext cx="54660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/>
              <a:t>Territoire de projet crée en 2015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Sud-ouest département du Lot / autour zone d’emploi de Cahors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7 EPCI / 148 communes / 94 092 </a:t>
            </a:r>
            <a:r>
              <a:rPr lang="fr-FR" sz="2000" dirty="0" err="1"/>
              <a:t>hab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Projet de territoire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/>
              <a:t>Contrats avec l’Etat (CRTE) et la Région (CTO)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Missions : </a:t>
            </a:r>
          </a:p>
          <a:p>
            <a:r>
              <a:rPr lang="fr-FR" dirty="0"/>
              <a:t>	- Contractualisation</a:t>
            </a:r>
          </a:p>
          <a:p>
            <a:r>
              <a:rPr lang="fr-FR" dirty="0"/>
              <a:t>	- Animation territoriale</a:t>
            </a:r>
          </a:p>
          <a:p>
            <a:r>
              <a:rPr lang="fr-FR" dirty="0"/>
              <a:t>	- Réalisation et conduite d’opérations</a:t>
            </a:r>
          </a:p>
          <a:p>
            <a:r>
              <a:rPr lang="fr-FR" dirty="0"/>
              <a:t>	- Animation du prog européen 	LEADER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/>
              <a:t>Missions thématiques :</a:t>
            </a:r>
          </a:p>
          <a:p>
            <a:r>
              <a:rPr lang="fr-FR" dirty="0"/>
              <a:t>	- Santé (CLS)</a:t>
            </a:r>
          </a:p>
          <a:p>
            <a:r>
              <a:rPr lang="fr-FR" dirty="0"/>
              <a:t>	- Forêt (CFT)</a:t>
            </a:r>
          </a:p>
          <a:p>
            <a:r>
              <a:rPr lang="fr-FR" dirty="0"/>
              <a:t>	- Culture</a:t>
            </a:r>
            <a:endParaRPr lang="fr-FR" sz="2400" dirty="0"/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1F79000E-4E33-E62F-1CCE-7CE4DAAAA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1971540"/>
            <a:ext cx="6800323" cy="488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3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3C3AF-3D00-6335-BBB4-13BDE271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64BC16C0-2974-A344-E141-A1C57496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14" y="4351374"/>
            <a:ext cx="3706614" cy="2390716"/>
          </a:xfrm>
          <a:prstGeom prst="rect">
            <a:avLst/>
          </a:prstGeom>
        </p:spPr>
      </p:pic>
      <p:pic>
        <p:nvPicPr>
          <p:cNvPr id="9" name="Image 8" descr="Une image contenant texte, Police, capture d’écran, diagramme&#10;&#10;Description générée automatiquement">
            <a:extLst>
              <a:ext uri="{FF2B5EF4-FFF2-40B4-BE49-F238E27FC236}">
                <a16:creationId xmlns:a16="http://schemas.microsoft.com/office/drawing/2014/main" id="{C1E29102-2886-DF87-028E-3FC1A01A3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14" y="2017190"/>
            <a:ext cx="4469935" cy="19981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40E774-1905-2C99-789F-73B93BD1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sz="3200" dirty="0"/>
              <a:t>L</a:t>
            </a:r>
            <a:r>
              <a:rPr lang="fr-FR" sz="3200" cap="none" dirty="0"/>
              <a:t>a démarche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BA75F1-D7A2-6524-85F8-93BC3581C31C}"/>
              </a:ext>
            </a:extLst>
          </p:cNvPr>
          <p:cNvSpPr txBox="1"/>
          <p:nvPr/>
        </p:nvSpPr>
        <p:spPr>
          <a:xfrm>
            <a:off x="399245" y="2052031"/>
            <a:ext cx="746974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baseline="0" dirty="0">
                <a:solidFill>
                  <a:srgbClr val="000000"/>
                </a:solidFill>
              </a:rPr>
              <a:t>2022</a:t>
            </a:r>
            <a:r>
              <a:rPr lang="fr-FR" sz="2000" dirty="0">
                <a:solidFill>
                  <a:srgbClr val="000000"/>
                </a:solidFill>
              </a:rPr>
              <a:t>		</a:t>
            </a:r>
            <a:r>
              <a:rPr lang="fr-FR" sz="2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Compagnonnage de l’UFISC d’un premier cercle d’acteurs</a:t>
            </a:r>
          </a:p>
          <a:p>
            <a:r>
              <a:rPr lang="fr-FR" sz="2000" b="0" i="0" u="none" strike="noStrike" baseline="0" dirty="0">
                <a:solidFill>
                  <a:srgbClr val="000000"/>
                </a:solidFill>
              </a:rPr>
              <a:t>Sélection à un AMI national de l’UFISC avec les associations locales La Fabrique Francophone et Babel </a:t>
            </a:r>
            <a:r>
              <a:rPr lang="fr-FR" sz="2000" b="0" i="0" u="none" strike="noStrike" baseline="0" dirty="0" err="1">
                <a:solidFill>
                  <a:srgbClr val="000000"/>
                </a:solidFill>
              </a:rPr>
              <a:t>Gum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&lt; R</a:t>
            </a:r>
            <a:r>
              <a:rPr lang="fr-FR" b="0" i="0" u="none" strike="noStrike" baseline="0" dirty="0">
                <a:solidFill>
                  <a:srgbClr val="000000"/>
                </a:solidFill>
              </a:rPr>
              <a:t>epérage d’une dynamique de coopérations d’acteurs publics 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</a:rPr>
              <a:t>et culturels. </a:t>
            </a:r>
          </a:p>
          <a:p>
            <a:endParaRPr lang="fr-FR" sz="2000" b="0" i="0" u="none" strike="noStrike" baseline="0" dirty="0">
              <a:solidFill>
                <a:srgbClr val="000000"/>
              </a:solidFill>
            </a:endParaRPr>
          </a:p>
          <a:p>
            <a:endParaRPr lang="fr-FR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fr-FR" sz="2000" b="1" i="0" u="none" strike="noStrike" baseline="0" dirty="0">
                <a:solidFill>
                  <a:srgbClr val="000000"/>
                </a:solidFill>
              </a:rPr>
              <a:t>2023-2024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Formation</a:t>
            </a:r>
            <a:r>
              <a:rPr lang="fr-FR" sz="2000" b="1" dirty="0">
                <a:solidFill>
                  <a:srgbClr val="000000"/>
                </a:solidFill>
                <a:highlight>
                  <a:srgbClr val="FFFF00"/>
                </a:highlight>
              </a:rPr>
              <a:t>-développement avec un groupe de travail</a:t>
            </a:r>
            <a:endParaRPr lang="fr-FR" sz="2000" b="1" i="0" u="none" strike="noStrike" baseline="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r>
              <a:rPr lang="fr-FR" sz="2000" b="0" i="0" u="none" strike="noStrike" baseline="0" dirty="0">
                <a:solidFill>
                  <a:srgbClr val="000000"/>
                </a:solidFill>
              </a:rPr>
              <a:t>Poursuite de la démarche avec un accompagnement </a:t>
            </a:r>
            <a:r>
              <a:rPr lang="fr-FR" sz="2000" b="0" i="0" u="none" strike="noStrike" baseline="0" dirty="0" err="1">
                <a:solidFill>
                  <a:srgbClr val="000000"/>
                </a:solidFill>
              </a:rPr>
              <a:t>Adefpat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 avec un groupe de travail volontairement hétérogène tant par ses représentants (élus, acteurs, collectivités) que par ses thématiques (culturel, santé, social).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110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E274-DCFC-4658-B9C7-80DED9F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sz="3600" cap="none" dirty="0"/>
              <a:t>Le groupe projet : 10 structures / 12 personnes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9FC0CD-7FC5-7FAE-FB9C-A45747F68FA9}"/>
              </a:ext>
            </a:extLst>
          </p:cNvPr>
          <p:cNvSpPr txBox="1"/>
          <p:nvPr/>
        </p:nvSpPr>
        <p:spPr>
          <a:xfrm>
            <a:off x="423863" y="2141621"/>
            <a:ext cx="113442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Fabrique Francophone	Cédric Brossard							Cahors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Babel </a:t>
            </a:r>
            <a:r>
              <a:rPr lang="fr-FR" sz="2000" dirty="0" err="1"/>
              <a:t>Gum</a:t>
            </a:r>
            <a:r>
              <a:rPr lang="fr-FR" sz="2000" dirty="0"/>
              <a:t>				Gwen rio								Lalbenque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Lézard de la rue			Frédéric Plicque							Montcuq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MJC Cahors				Fabian Soria								Cahors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Ville de Cahors			Sylvie Caroff								Cahors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CCQB					Marianne </a:t>
            </a:r>
            <a:r>
              <a:rPr lang="fr-FR" sz="2000" dirty="0" err="1"/>
              <a:t>Terrusse</a:t>
            </a:r>
            <a:r>
              <a:rPr lang="fr-FR" sz="2000" dirty="0"/>
              <a:t>						Gourdon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CCVLV					Jacques Baijot							Puy l’Evêque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Centre social				Natalia Loustaunau/ Nina </a:t>
            </a:r>
            <a:r>
              <a:rPr lang="fr-FR" sz="2000" dirty="0" err="1"/>
              <a:t>Walterspieler</a:t>
            </a:r>
            <a:r>
              <a:rPr lang="fr-FR" sz="2000" dirty="0"/>
              <a:t>		Pradines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Lot pour toits			Anne Rouffi								Cahors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000" dirty="0"/>
              <a:t>Fabrique citoyenne 		Florence Bladou / Nour </a:t>
            </a:r>
            <a:r>
              <a:rPr lang="fr-FR" sz="2000" dirty="0" err="1"/>
              <a:t>Hashem</a:t>
            </a:r>
            <a:r>
              <a:rPr lang="fr-FR" sz="2000" dirty="0"/>
              <a:t>			Gourdon</a:t>
            </a:r>
          </a:p>
          <a:p>
            <a:r>
              <a:rPr lang="fr-FR" sz="2000" dirty="0"/>
              <a:t>	de santé (ARS)</a:t>
            </a:r>
          </a:p>
          <a:p>
            <a:endParaRPr lang="fr-FR" sz="2000" dirty="0"/>
          </a:p>
          <a:p>
            <a:r>
              <a:rPr lang="fr-FR" sz="2000" dirty="0"/>
              <a:t>Un animateur-accompagnateur : Eric FOURREAU des éditions l’Attribut</a:t>
            </a:r>
          </a:p>
        </p:txBody>
      </p:sp>
    </p:spTree>
    <p:extLst>
      <p:ext uri="{BB962C8B-B14F-4D97-AF65-F5344CB8AC3E}">
        <p14:creationId xmlns:p14="http://schemas.microsoft.com/office/powerpoint/2010/main" val="178331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E274-DCFC-4658-B9C7-80DED9F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sz="3200" cap="none" dirty="0"/>
              <a:t>Les objectifs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2EF6F6-34ED-F0EA-2A47-1CA2B3FE67FE}"/>
              </a:ext>
            </a:extLst>
          </p:cNvPr>
          <p:cNvSpPr txBox="1"/>
          <p:nvPr/>
        </p:nvSpPr>
        <p:spPr>
          <a:xfrm>
            <a:off x="423863" y="2128080"/>
            <a:ext cx="1134427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- </a:t>
            </a:r>
            <a:r>
              <a:rPr lang="fr-FR" sz="2400" b="1" dirty="0">
                <a:highlight>
                  <a:srgbClr val="FFFF00"/>
                </a:highlight>
              </a:rPr>
              <a:t>Comprendre les principes et les finalités des droits culturels</a:t>
            </a:r>
          </a:p>
          <a:p>
            <a:r>
              <a:rPr lang="fr-FR" sz="2000" dirty="0"/>
              <a:t>Connaitre les </a:t>
            </a:r>
            <a:r>
              <a:rPr lang="fr-FR" sz="2000" b="1" dirty="0"/>
              <a:t>8 grands principes des droits culturels </a:t>
            </a:r>
            <a:r>
              <a:rPr lang="fr-FR" sz="2000" dirty="0"/>
              <a:t>et savoir en quoi ils réorientent notre façon d’agir 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</a:t>
            </a:r>
            <a:r>
              <a:rPr lang="fr-FR" sz="2000" b="1" dirty="0"/>
              <a:t>- </a:t>
            </a:r>
            <a:r>
              <a:rPr lang="fr-FR" sz="2400" b="1" dirty="0">
                <a:highlight>
                  <a:srgbClr val="FFFF00"/>
                </a:highlight>
              </a:rPr>
              <a:t>Se saisir des droits culturels à partir d’une grille d’analyse spécifique </a:t>
            </a:r>
          </a:p>
          <a:p>
            <a:r>
              <a:rPr lang="fr-FR" sz="2000" dirty="0"/>
              <a:t>Pour faire évoluer ses propres pratiques 			</a:t>
            </a:r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400" b="1" dirty="0"/>
              <a:t>	- </a:t>
            </a:r>
            <a:r>
              <a:rPr lang="fr-FR" sz="2400" b="1" dirty="0">
                <a:highlight>
                  <a:srgbClr val="FFFF00"/>
                </a:highlight>
              </a:rPr>
              <a:t>Déterminer les outils opérationnels </a:t>
            </a:r>
          </a:p>
          <a:p>
            <a:r>
              <a:rPr lang="fr-FR" sz="2000" dirty="0"/>
              <a:t>Individuels et collectifs à produire pour le territoire.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2220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ED82-2669-9B69-9C57-2F4313BDC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B9E24-581B-3BFD-E8E7-709350F4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dirty="0"/>
              <a:t>Les droits culturels, </a:t>
            </a:r>
            <a:r>
              <a:rPr lang="fr-FR" cap="none" dirty="0"/>
              <a:t>c’est quoi?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6C352E-E09C-966C-8C23-399083151442}"/>
              </a:ext>
            </a:extLst>
          </p:cNvPr>
          <p:cNvSpPr txBox="1"/>
          <p:nvPr/>
        </p:nvSpPr>
        <p:spPr>
          <a:xfrm>
            <a:off x="402056" y="5578504"/>
            <a:ext cx="11387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D6654ED-4B47-AE97-AE91-C0027946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31" y="325389"/>
            <a:ext cx="7547019" cy="66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AA26-EA16-5929-3730-98415B26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4ADAD-7854-2F53-722A-9B68C0A1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sz="3200" cap="none" dirty="0"/>
              <a:t>Les séances</a:t>
            </a:r>
            <a:endParaRPr lang="fr-FR" dirty="0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A23232A-8B7E-BFE1-B340-51FD129C9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4" y="1715956"/>
            <a:ext cx="817359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62A3-7C98-6E6B-9585-6E4F8563A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5230F-7C94-D10A-4001-72E887DF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endParaRPr lang="fr-FR" dirty="0"/>
          </a:p>
        </p:txBody>
      </p:sp>
      <p:pic>
        <p:nvPicPr>
          <p:cNvPr id="7" name="Image 6" descr="Une image contenant texte, intérieur, écriture manuscrite, tableau blanc&#10;&#10;Description générée automatiquement">
            <a:extLst>
              <a:ext uri="{FF2B5EF4-FFF2-40B4-BE49-F238E27FC236}">
                <a16:creationId xmlns:a16="http://schemas.microsoft.com/office/drawing/2014/main" id="{23E06A58-3008-C3C3-6FEF-25FDEE44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604" y="1715956"/>
            <a:ext cx="3856533" cy="514204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22B5A61-289F-2D7E-3B6B-63E2FF46F3D1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fr-FR" dirty="0"/>
            </a:br>
            <a:r>
              <a:rPr lang="fr-FR" sz="3200" cap="none" dirty="0"/>
              <a:t>Verbatim : points de vue des participants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46F3CA-DA83-BB7E-6784-2860A0EAF03B}"/>
              </a:ext>
            </a:extLst>
          </p:cNvPr>
          <p:cNvSpPr txBox="1"/>
          <p:nvPr/>
        </p:nvSpPr>
        <p:spPr>
          <a:xfrm>
            <a:off x="423863" y="1922018"/>
            <a:ext cx="74877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000" b="1" dirty="0"/>
              <a:t>Mael LUCAS</a:t>
            </a:r>
            <a:r>
              <a:rPr lang="fr-FR" sz="2000" dirty="0"/>
              <a:t> </a:t>
            </a:r>
            <a:r>
              <a:rPr lang="fr-FR" dirty="0"/>
              <a:t>(intervenant extérieur)</a:t>
            </a:r>
            <a:endParaRPr lang="fr-FR" b="1" dirty="0"/>
          </a:p>
          <a:p>
            <a:r>
              <a:rPr lang="fr-FR" sz="2000" dirty="0"/>
              <a:t>Laboratoire des droits culturels – Bordeaux</a:t>
            </a:r>
          </a:p>
          <a:p>
            <a:endParaRPr lang="fr-FR" sz="2000" dirty="0"/>
          </a:p>
          <a:p>
            <a:r>
              <a:rPr lang="fr-FR" sz="2000" b="1" dirty="0"/>
              <a:t>Cédric Brossard</a:t>
            </a:r>
          </a:p>
          <a:p>
            <a:r>
              <a:rPr lang="fr-FR" sz="2000" dirty="0"/>
              <a:t>Fabrique Francophone - Cahors</a:t>
            </a:r>
          </a:p>
        </p:txBody>
      </p:sp>
    </p:spTree>
    <p:extLst>
      <p:ext uri="{BB962C8B-B14F-4D97-AF65-F5344CB8AC3E}">
        <p14:creationId xmlns:p14="http://schemas.microsoft.com/office/powerpoint/2010/main" val="384614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F217-AFB5-23D5-BCB9-82274B0ED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B18FC-2332-5C2E-2D1E-F1F5A9B3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endParaRPr lang="fr-FR" dirty="0"/>
          </a:p>
        </p:txBody>
      </p:sp>
      <p:pic>
        <p:nvPicPr>
          <p:cNvPr id="9" name="Image 8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2393FE23-276A-AE3A-AA4E-5769DBD7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217" y="1715956"/>
            <a:ext cx="3856533" cy="514204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EBF787D-5A55-CD5A-4343-D3414B425663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fr-FR" dirty="0"/>
            </a:br>
            <a:r>
              <a:rPr lang="fr-FR" sz="3200" cap="none" dirty="0"/>
              <a:t>Verbatim : points de vue des participants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030DBB-9C1F-27B7-47BE-1948A0B5D138}"/>
              </a:ext>
            </a:extLst>
          </p:cNvPr>
          <p:cNvSpPr txBox="1"/>
          <p:nvPr/>
        </p:nvSpPr>
        <p:spPr>
          <a:xfrm>
            <a:off x="423863" y="1922018"/>
            <a:ext cx="74243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000" b="1" dirty="0"/>
              <a:t>Jacques BAIJOT</a:t>
            </a:r>
          </a:p>
          <a:p>
            <a:r>
              <a:rPr lang="fr-FR" sz="2000" dirty="0"/>
              <a:t>Maire de Bélaye – Vice-Président culture CC Vallée du Lot et du Vignoble</a:t>
            </a:r>
          </a:p>
          <a:p>
            <a:endParaRPr lang="fr-FR" sz="2000" dirty="0"/>
          </a:p>
          <a:p>
            <a:r>
              <a:rPr lang="fr-FR" sz="2000" b="1" dirty="0"/>
              <a:t>Eric FOURREAU</a:t>
            </a:r>
          </a:p>
          <a:p>
            <a:r>
              <a:rPr lang="fr-FR" sz="2000" dirty="0"/>
              <a:t>Accompagnateur-formateur</a:t>
            </a:r>
          </a:p>
          <a:p>
            <a:endParaRPr lang="fr-FR" sz="2000" dirty="0"/>
          </a:p>
          <a:p>
            <a:r>
              <a:rPr lang="fr-FR" sz="2000" b="1" dirty="0"/>
              <a:t>Marianne TERRUSSE</a:t>
            </a:r>
          </a:p>
          <a:p>
            <a:r>
              <a:rPr lang="fr-FR" sz="2000" dirty="0"/>
              <a:t>Bibliothécaire et coordinatrice culture CC Quercy Bouriane</a:t>
            </a:r>
          </a:p>
        </p:txBody>
      </p:sp>
    </p:spTree>
    <p:extLst>
      <p:ext uri="{BB962C8B-B14F-4D97-AF65-F5344CB8AC3E}">
        <p14:creationId xmlns:p14="http://schemas.microsoft.com/office/powerpoint/2010/main" val="10992386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1177</TotalTime>
  <Words>679</Words>
  <Application>Microsoft Office PowerPoint</Application>
  <PresentationFormat>Grand écran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Aptos</vt:lpstr>
      <vt:lpstr>Calibri</vt:lpstr>
      <vt:lpstr>Cambria</vt:lpstr>
      <vt:lpstr>Corbel</vt:lpstr>
      <vt:lpstr>Gill Sans MT</vt:lpstr>
      <vt:lpstr>Times New Roman</vt:lpstr>
      <vt:lpstr>Wingdings</vt:lpstr>
      <vt:lpstr>Wingdings 2</vt:lpstr>
      <vt:lpstr>Dividende</vt:lpstr>
      <vt:lpstr>Faire vivre les droits culturels  sur les territoires du Grand Quercy</vt:lpstr>
      <vt:lpstr> Le contexte</vt:lpstr>
      <vt:lpstr> La démarche</vt:lpstr>
      <vt:lpstr> Le groupe projet : 10 structures / 12 personnes</vt:lpstr>
      <vt:lpstr> Les objectifs</vt:lpstr>
      <vt:lpstr> Les droits culturels, c’est quoi?</vt:lpstr>
      <vt:lpstr> Les séances</vt:lpstr>
      <vt:lpstr> </vt:lpstr>
      <vt:lpstr> </vt:lpstr>
      <vt:lpstr> Intervention</vt:lpstr>
      <vt:lpstr> La suite? : des outils pour mettre au travail les droits culturels</vt:lpstr>
      <vt:lpstr> Les droits culturels, c’est quoi?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Oser croquer le paysage » : sensibilisation à la santé environnementale par l’intermédiaire d’une œuvre d’art participative et dégustative</dc:title>
  <dc:creator>mcouderc@grandquercy.fr</dc:creator>
  <cp:lastModifiedBy>GUYON Aurore</cp:lastModifiedBy>
  <cp:revision>84</cp:revision>
  <dcterms:created xsi:type="dcterms:W3CDTF">2021-02-12T15:10:12Z</dcterms:created>
  <dcterms:modified xsi:type="dcterms:W3CDTF">2024-12-11T12:50:21Z</dcterms:modified>
</cp:coreProperties>
</file>